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2" r:id="rId2"/>
    <p:sldId id="355" r:id="rId3"/>
    <p:sldId id="356" r:id="rId4"/>
    <p:sldId id="357" r:id="rId5"/>
    <p:sldId id="358" r:id="rId6"/>
    <p:sldId id="359" r:id="rId7"/>
    <p:sldId id="360" r:id="rId8"/>
    <p:sldId id="362" r:id="rId9"/>
    <p:sldId id="348" r:id="rId10"/>
    <p:sldId id="374" r:id="rId11"/>
    <p:sldId id="352" r:id="rId12"/>
    <p:sldId id="373" r:id="rId13"/>
    <p:sldId id="303" r:id="rId14"/>
    <p:sldId id="371" r:id="rId15"/>
    <p:sldId id="365" r:id="rId16"/>
    <p:sldId id="372" r:id="rId17"/>
    <p:sldId id="366" r:id="rId18"/>
    <p:sldId id="368" r:id="rId19"/>
    <p:sldId id="258" r:id="rId20"/>
    <p:sldId id="259" r:id="rId21"/>
    <p:sldId id="260" r:id="rId22"/>
    <p:sldId id="363" r:id="rId23"/>
    <p:sldId id="261" r:id="rId24"/>
    <p:sldId id="262" r:id="rId25"/>
    <p:sldId id="263" r:id="rId26"/>
    <p:sldId id="264" r:id="rId27"/>
    <p:sldId id="265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7" r:id="rId36"/>
    <p:sldId id="278" r:id="rId37"/>
    <p:sldId id="279" r:id="rId38"/>
    <p:sldId id="280" r:id="rId39"/>
    <p:sldId id="375" r:id="rId40"/>
    <p:sldId id="281" r:id="rId41"/>
    <p:sldId id="282" r:id="rId42"/>
    <p:sldId id="285" r:id="rId43"/>
    <p:sldId id="287" r:id="rId44"/>
    <p:sldId id="297" r:id="rId45"/>
    <p:sldId id="298" r:id="rId46"/>
    <p:sldId id="299" r:id="rId47"/>
    <p:sldId id="300" r:id="rId48"/>
    <p:sldId id="301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8729C-DE54-4E81-BDB1-1C0A00EB89A8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3EE0-48F7-413B-BBF6-4426026818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1B5DA4-3A98-4F47-B6AC-FAF52E41893A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sp>
        <p:nvSpPr>
          <p:cNvPr id="14131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14131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BA16F8A-0388-4A92-9EF8-2D3B97F9D57E}" type="slidenum">
              <a:rPr lang="en-US" altLang="zh-CN" sz="1200">
                <a:ea typeface="宋体" pitchFamily="2" charset="-122"/>
              </a:rPr>
              <a:pPr algn="r"/>
              <a:t>9</a:t>
            </a:fld>
            <a:endParaRPr lang="en-US" altLang="zh-CN" sz="120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zzu.edu.cn/classware/clkx/menu/cailiao/dzja/PPT/ch3%20&#26230;&#20307;&#32570;&#38519;/FMS/Ch03/Flash/fla03-09.swf" TargetMode="External"/><Relationship Id="rId2" Type="http://schemas.openxmlformats.org/officeDocument/2006/relationships/hyperlink" Target="http://www2.zzu.edu.cn/classware/clkx/menu/cailiao/dzja/PPT/ch3%20&#26230;&#20307;&#32570;&#38519;/FMS/Ch03/Flash/fla03-08.sw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zzu.edu.cn/classware/clkx/menu/cailiao/dzja/PPT/ch3%20&#26230;&#20307;&#32570;&#38519;/FMS/Ch03/Flash/fla03-11-2.swf" TargetMode="External"/><Relationship Id="rId5" Type="http://schemas.openxmlformats.org/officeDocument/2006/relationships/hyperlink" Target="http://www2.zzu.edu.cn/classware/clkx/menu/cailiao/dzja/PPT/ch3%20&#26230;&#20307;&#32570;&#38519;/FMS/Ch03/Flash/fla03-11-3.swf" TargetMode="External"/><Relationship Id="rId4" Type="http://schemas.openxmlformats.org/officeDocument/2006/relationships/hyperlink" Target="http://www2.zzu.edu.cn/classware/clkx/menu/cailiao/dzja/PPT/ch3%20&#26230;&#20307;&#32570;&#38519;/FMS/Ch03/Flash/fla03-11-1.sw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zzu.edu.cn/classware/clkx/menu/cailiao/dzja/PPT/ch3%20&#26230;&#20307;&#32570;&#38519;/FMS/Ch03/Flash/fla03-62.sw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2.zzu.edu.cn/classware/clkx/menu/cailiao/dzja/PPT/ch3%20&#26230;&#20307;&#32570;&#38519;/FMS/Ch03/Flash/fla03-66.sw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zzu.edu.cn/classware/clkx/menu/cailiao/dzja/PPT/ch3%20&#26230;&#20307;&#32570;&#38519;/FMS/Ch03/Flash/fla03-64.swf" TargetMode="External"/><Relationship Id="rId2" Type="http://schemas.openxmlformats.org/officeDocument/2006/relationships/hyperlink" Target="http://www2.zzu.edu.cn/classware/clkx/menu/cailiao/dzja/PPT/ch3%20&#26230;&#20307;&#32570;&#38519;/FMS/Ch03/Flash/fla03-63.sw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zzu.edu.cn/classware/clkx/menu/cailiao/dzja/PPT/ch3%20&#26230;&#20307;&#32570;&#38519;/FMS/Ch03/Flash/fla03-65.sw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岛状      内外不同  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环状      首尾相连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链状       一字长蛇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层状       二维分布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架状       三维分布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配位型   离子、金属、共价键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分子型   内部共价键  之间范德瓦尔斯力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典型结构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结构等型  代表性晶体</a:t>
            </a:r>
            <a:endParaRPr lang="en-US" altLang="zh-CN" dirty="0" smtClean="0"/>
          </a:p>
          <a:p>
            <a:r>
              <a:rPr lang="zh-CN" altLang="en-US" dirty="0" smtClean="0"/>
              <a:t>原子堆积；球棒图；配位多面体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895600"/>
            <a:ext cx="22431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895600"/>
            <a:ext cx="22272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276600"/>
            <a:ext cx="40386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4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2150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"/>
            <a:ext cx="7772400" cy="823913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0066"/>
                </a:solidFill>
              </a:rPr>
              <a:t>四、典型结构分析</a:t>
            </a:r>
          </a:p>
        </p:txBody>
      </p:sp>
      <p:sp>
        <p:nvSpPr>
          <p:cNvPr id="25603" name="副标题 21506"/>
          <p:cNvSpPr>
            <a:spLocks noGrp="1" noChangeArrowheads="1"/>
          </p:cNvSpPr>
          <p:nvPr>
            <p:ph type="subTitle" idx="1"/>
          </p:nvPr>
        </p:nvSpPr>
        <p:spPr>
          <a:xfrm>
            <a:off x="11113" y="1336675"/>
            <a:ext cx="8737600" cy="3095625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</a:rPr>
              <a:t>      许多晶体的结构是等型的，例如：石盐（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NaCl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）、方铅矿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PbS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、方镁石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MgO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)….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，它们具有相同的结构构型，只是改变了阴、阳离子。我们将这类结构称典型结构，并以其中之一的晶体名称来命名，即这种结构统称“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NaCl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型结构”。</a:t>
            </a:r>
          </a:p>
          <a:p>
            <a:pPr marL="533400" indent="-533400" algn="just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</a:rPr>
              <a:t>        此外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,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有些晶体结构是在典型结构的基础上稍加变形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,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这类结构就称为该典型结构的衍生结构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,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如黄铁矿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(FeS</a:t>
            </a:r>
            <a:r>
              <a:rPr lang="en-US" altLang="zh-CN" sz="2400" b="1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的结构为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NaCl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型结构的衍生结构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,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因为结构形式是一样的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, 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但用哑铃状的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[S</a:t>
            </a:r>
            <a:r>
              <a:rPr lang="en-US" altLang="zh-CN" sz="2400" b="1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]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代替了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Cl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。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25604" name="图片 21507" descr="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4437063"/>
            <a:ext cx="2232025" cy="219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图片 21508" descr="w3117d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4489450"/>
            <a:ext cx="4391025" cy="236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文本占位符 28674"/>
          <p:cNvSpPr>
            <a:spLocks noGrp="1"/>
          </p:cNvSpPr>
          <p:nvPr>
            <p:ph idx="1"/>
          </p:nvPr>
        </p:nvSpPr>
        <p:spPr>
          <a:xfrm>
            <a:off x="346075" y="481013"/>
            <a:ext cx="8564563" cy="58705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z="2400" b="1" noProof="1"/>
              <a:t>对于典型结构，我们要分析的内容有</a:t>
            </a:r>
            <a:r>
              <a:rPr lang="en-US" altLang="zh-CN" sz="2400" b="1" noProof="1"/>
              <a:t>:</a:t>
            </a: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400" b="1" noProof="1"/>
              <a:t>1</a:t>
            </a:r>
            <a:r>
              <a:rPr lang="zh-CN" altLang="en-US" sz="2400" b="1" noProof="1"/>
              <a:t>）格子</a:t>
            </a:r>
            <a:r>
              <a:rPr lang="zh-CN" altLang="en-US" sz="2400" b="1" noProof="1" smtClean="0"/>
              <a:t>类型   </a:t>
            </a:r>
            <a:r>
              <a:rPr lang="en-US" altLang="zh-CN" sz="2400" b="1" noProof="1" smtClean="0">
                <a:solidFill>
                  <a:srgbClr val="7030A0"/>
                </a:solidFill>
              </a:rPr>
              <a:t>Ti </a:t>
            </a:r>
            <a:r>
              <a:rPr lang="zh-CN" altLang="en-US" sz="2400" b="1" noProof="1" smtClean="0">
                <a:solidFill>
                  <a:srgbClr val="7030A0"/>
                </a:solidFill>
              </a:rPr>
              <a:t>（角顶、体心），四方原始格子</a:t>
            </a:r>
            <a:endParaRPr lang="zh-CN" altLang="en-US" sz="2400" b="1" noProof="1">
              <a:solidFill>
                <a:srgbClr val="7030A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noProof="1"/>
              <a:t>2</a:t>
            </a:r>
            <a:r>
              <a:rPr lang="zh-CN" altLang="en-US" sz="2400" b="1" noProof="1"/>
              <a:t>）堆积</a:t>
            </a:r>
            <a:r>
              <a:rPr lang="zh-CN" altLang="en-US" sz="2400" b="1" noProof="1" smtClean="0"/>
              <a:t>形式   </a:t>
            </a:r>
            <a:r>
              <a:rPr lang="en-US" altLang="zh-CN" sz="2400" b="1" noProof="1" smtClean="0">
                <a:solidFill>
                  <a:srgbClr val="7030A0"/>
                </a:solidFill>
              </a:rPr>
              <a:t>O—</a:t>
            </a:r>
            <a:r>
              <a:rPr lang="zh-CN" altLang="en-US" sz="2400" b="1" noProof="1" smtClean="0">
                <a:solidFill>
                  <a:srgbClr val="7030A0"/>
                </a:solidFill>
              </a:rPr>
              <a:t>六方最紧密； </a:t>
            </a:r>
            <a:r>
              <a:rPr lang="en-US" altLang="zh-CN" sz="2400" b="1" noProof="1">
                <a:solidFill>
                  <a:srgbClr val="7030A0"/>
                </a:solidFill>
              </a:rPr>
              <a:t>O</a:t>
            </a:r>
            <a:r>
              <a:rPr lang="zh-CN" altLang="en-US" sz="2400" b="1" noProof="1" smtClean="0">
                <a:solidFill>
                  <a:srgbClr val="7030A0"/>
                </a:solidFill>
              </a:rPr>
              <a:t>配位</a:t>
            </a:r>
            <a:r>
              <a:rPr lang="en-US" altLang="zh-CN" sz="2400" b="1" noProof="1" smtClean="0">
                <a:solidFill>
                  <a:srgbClr val="7030A0"/>
                </a:solidFill>
              </a:rPr>
              <a:t>3, Ti </a:t>
            </a:r>
            <a:r>
              <a:rPr lang="zh-CN" altLang="en-US" sz="2400" b="1" noProof="1">
                <a:solidFill>
                  <a:srgbClr val="7030A0"/>
                </a:solidFill>
              </a:rPr>
              <a:t>配</a:t>
            </a:r>
            <a:r>
              <a:rPr lang="zh-CN" altLang="en-US" sz="2400" b="1" noProof="1" smtClean="0">
                <a:solidFill>
                  <a:srgbClr val="7030A0"/>
                </a:solidFill>
              </a:rPr>
              <a:t>位</a:t>
            </a:r>
            <a:r>
              <a:rPr lang="en-US" altLang="zh-CN" sz="2400" b="1" noProof="1" smtClean="0">
                <a:solidFill>
                  <a:srgbClr val="7030A0"/>
                </a:solidFill>
              </a:rPr>
              <a:t>6</a:t>
            </a:r>
            <a:endParaRPr lang="zh-CN" altLang="en-US" sz="2400" b="1" noProof="1">
              <a:solidFill>
                <a:srgbClr val="7030A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noProof="1"/>
              <a:t>3</a:t>
            </a:r>
            <a:r>
              <a:rPr lang="zh-CN" altLang="en-US" sz="2400" b="1" noProof="1"/>
              <a:t>）配位数与配位多面体</a:t>
            </a:r>
            <a:r>
              <a:rPr lang="zh-CN" altLang="en-US" sz="2400" b="1" noProof="1" smtClean="0"/>
              <a:t>连接方式   </a:t>
            </a:r>
            <a:r>
              <a:rPr lang="zh-CN" altLang="en-US" sz="2400" b="1" noProof="1" smtClean="0">
                <a:solidFill>
                  <a:srgbClr val="7030A0"/>
                </a:solidFill>
              </a:rPr>
              <a:t>共棱</a:t>
            </a:r>
            <a:endParaRPr lang="zh-CN" altLang="en-US" sz="2400" b="1" noProof="1">
              <a:solidFill>
                <a:srgbClr val="7030A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noProof="1"/>
              <a:t>4</a:t>
            </a:r>
            <a:r>
              <a:rPr lang="zh-CN" altLang="en-US" sz="2400" b="1" noProof="1"/>
              <a:t>）“</a:t>
            </a:r>
            <a:r>
              <a:rPr lang="en-US" altLang="zh-CN" sz="2400" b="1" noProof="1"/>
              <a:t>Z”</a:t>
            </a:r>
            <a:r>
              <a:rPr lang="zh-CN" altLang="en-US" sz="2400" b="1" noProof="1"/>
              <a:t>数分析（即单位晶胞中所含的相当于化学式的”分子数”</a:t>
            </a:r>
            <a:r>
              <a:rPr lang="zh-CN" altLang="en-US" sz="2400" b="1" noProof="1" smtClean="0"/>
              <a:t>） </a:t>
            </a:r>
            <a:r>
              <a:rPr lang="en-US" altLang="zh-CN" sz="2400" b="1" noProof="1"/>
              <a:t>2 </a:t>
            </a:r>
            <a:r>
              <a:rPr lang="en-US" altLang="zh-CN" sz="2400" b="1" noProof="1" smtClean="0"/>
              <a:t>(TiO2)</a:t>
            </a:r>
            <a:endParaRPr lang="zh-CN" altLang="en-US" sz="2400" b="1" noProof="1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noProof="1" smtClean="0">
                <a:solidFill>
                  <a:srgbClr val="FF0000"/>
                </a:solidFill>
              </a:rPr>
              <a:t>Ti</a:t>
            </a:r>
            <a:r>
              <a:rPr lang="zh-CN" altLang="en-US" sz="2400" b="1" noProof="1" smtClean="0">
                <a:solidFill>
                  <a:srgbClr val="FF0000"/>
                </a:solidFill>
              </a:rPr>
              <a:t>：</a:t>
            </a:r>
            <a:r>
              <a:rPr lang="en-US" altLang="zh-CN" sz="2400" b="1" noProof="1" smtClean="0">
                <a:solidFill>
                  <a:srgbClr val="FF0000"/>
                </a:solidFill>
              </a:rPr>
              <a:t>8</a:t>
            </a:r>
            <a:r>
              <a:rPr lang="zh-CN" altLang="en-US" sz="2400" b="1" noProof="1" smtClean="0">
                <a:solidFill>
                  <a:srgbClr val="FF0000"/>
                </a:solidFill>
              </a:rPr>
              <a:t>*</a:t>
            </a:r>
            <a:r>
              <a:rPr lang="en-US" altLang="zh-CN" sz="2400" b="1" noProof="1" smtClean="0">
                <a:solidFill>
                  <a:srgbClr val="FF0000"/>
                </a:solidFill>
              </a:rPr>
              <a:t>1/8+1=2</a:t>
            </a:r>
            <a:endParaRPr lang="en-US" altLang="zh-CN" sz="2400" b="1" noProof="1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noProof="1" smtClean="0">
                <a:solidFill>
                  <a:srgbClr val="FF0000"/>
                </a:solidFill>
              </a:rPr>
              <a:t>O</a:t>
            </a:r>
            <a:r>
              <a:rPr lang="zh-CN" altLang="en-US" sz="2400" b="1" noProof="1" smtClean="0">
                <a:solidFill>
                  <a:srgbClr val="FF0000"/>
                </a:solidFill>
              </a:rPr>
              <a:t>：</a:t>
            </a:r>
            <a:r>
              <a:rPr lang="en-US" altLang="zh-CN" sz="2400" b="1" noProof="1" smtClean="0">
                <a:solidFill>
                  <a:srgbClr val="FF0000"/>
                </a:solidFill>
              </a:rPr>
              <a:t>4</a:t>
            </a:r>
            <a:r>
              <a:rPr lang="zh-CN" altLang="en-US" sz="2400" b="1" noProof="1" smtClean="0">
                <a:solidFill>
                  <a:srgbClr val="FF0000"/>
                </a:solidFill>
              </a:rPr>
              <a:t>*</a:t>
            </a:r>
            <a:r>
              <a:rPr lang="en-US" altLang="zh-CN" sz="2400" b="1" noProof="1" smtClean="0">
                <a:solidFill>
                  <a:srgbClr val="FF0000"/>
                </a:solidFill>
              </a:rPr>
              <a:t>1/2+2=4</a:t>
            </a:r>
            <a:endParaRPr lang="en-US" altLang="zh-CN" sz="2400" b="1" noProof="1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/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sz="2400" b="1" noProof="1">
                <a:solidFill>
                  <a:srgbClr val="C00000"/>
                </a:solidFill>
              </a:rPr>
              <a:t>举例：金红石结构</a:t>
            </a: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>
              <a:solidFill>
                <a:srgbClr val="C0000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>
              <a:solidFill>
                <a:srgbClr val="660033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>
              <a:solidFill>
                <a:srgbClr val="660033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>
              <a:solidFill>
                <a:srgbClr val="660033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b="1" noProof="1">
              <a:solidFill>
                <a:srgbClr val="660033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2400" noProof="1"/>
          </a:p>
        </p:txBody>
      </p:sp>
      <p:pic>
        <p:nvPicPr>
          <p:cNvPr id="27651" name="图片 1" descr="1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2997200"/>
            <a:ext cx="596106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675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549275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sz="4000" b="0" dirty="0" smtClean="0">
                <a:latin typeface="宋体" pitchFamily="2" charset="-122"/>
              </a:rPr>
              <a:t>缺陷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zh-CN" altLang="zh-CN" sz="36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sz="3600" b="1" dirty="0" smtClean="0">
                <a:solidFill>
                  <a:schemeClr val="accent2"/>
                </a:solidFill>
              </a:rPr>
              <a:t>分类方式：</a:t>
            </a:r>
            <a:endParaRPr lang="zh-CN" sz="4000" b="1" dirty="0" smtClean="0">
              <a:solidFill>
                <a:schemeClr val="hlink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b="1" dirty="0" smtClean="0"/>
              <a:t>　</a:t>
            </a:r>
            <a:r>
              <a:rPr lang="zh-CN" b="1" dirty="0" smtClean="0">
                <a:solidFill>
                  <a:schemeClr val="tx2"/>
                </a:solidFill>
              </a:rPr>
              <a:t>几何形态</a:t>
            </a:r>
            <a:r>
              <a:rPr lang="zh-CN" b="1" dirty="0" smtClean="0"/>
              <a:t>：</a:t>
            </a:r>
            <a:r>
              <a:rPr lang="zh-CN" sz="2800" b="1" dirty="0" smtClean="0"/>
              <a:t>点缺陷、线缺陷、面缺陷等</a:t>
            </a:r>
          </a:p>
          <a:p>
            <a:pPr eaLnBrk="1" hangingPunct="1">
              <a:buFont typeface="Wingdings" pitchFamily="2" charset="2"/>
              <a:buNone/>
            </a:pPr>
            <a:endParaRPr lang="zh-CN" sz="28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zh-CN" b="1" dirty="0" smtClean="0"/>
              <a:t>　</a:t>
            </a:r>
            <a:r>
              <a:rPr lang="zh-CN" b="1" dirty="0" smtClean="0">
                <a:solidFill>
                  <a:schemeClr val="tx2"/>
                </a:solidFill>
              </a:rPr>
              <a:t>形成原因</a:t>
            </a:r>
            <a:r>
              <a:rPr lang="zh-CN" b="1" dirty="0" smtClean="0"/>
              <a:t>：</a:t>
            </a:r>
            <a:r>
              <a:rPr lang="zh-CN" sz="2800" b="1" dirty="0" smtClean="0"/>
              <a:t>热缺陷、杂质缺陷、非化学计量缺陷等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mmbiz.qpic.cn/mmbiz_gif/cWN6UwEA19jC38XZ8ibWPzK1JkqjIeciaofyUoWnj0yqzgrtcrCcTV2xH4wqgNw9UpB7Syic72hJ05G9ibteUx0eew/640?wx_fmt=gif&amp;tp=webp&amp;wxfrom=5&amp;wx_lazy=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05462"/>
            <a:ext cx="7787208" cy="4215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6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https://mmbiz.qpic.cn/mmbiz_gif/cWN6UwEA19jC38XZ8ibWPzK1JkqjIeciaozc63RT6Zicx0e8I0Xz0eJIhJqYksWfjvfrDmBkDpC0ibn9VI7nwn6gbw/640?wx_fmt=gif&amp;tp=webp&amp;wxfrom=5&amp;wx_lazy=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7056784" cy="396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5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mmbiz.qpic.cn/mmbiz_gif/cWN6UwEA19jC38XZ8ibWPzK1JkqjIeciaoOaUewxszGZaFVAredJDerrLJhEBp4icPOtx5ibUkI9oqqqicUaEVyZDdQ/640?wx_fmt=gif&amp;tp=webp&amp;wxfrom=5&amp;wx_lazy=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696744" cy="4607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8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mmbiz.qpic.cn/mmbiz_gif/cWN6UwEA19jC38XZ8ibWPzK1JkqjIeciaorydPRibDicygevAkLrMgJ21vSibNqBbfoTdmlpmzOJmyDJ22EOboDUWww/640?wx_fmt=gif&amp;tp=webp&amp;wxfrom=5&amp;wx_lazy=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840760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3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https://mmbiz.qpic.cn/mmbiz_gif/cWN6UwEA19jC38XZ8ibWPzK1JkqjIeciao5gO5VScIVENvToia99FzFT0lzLBpzHrC0IDHaHyFFicT0jYIYbic2ib6kQ/640?wx_fmt=gif&amp;tp=webp&amp;wxfrom=5&amp;wx_lazy=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50904"/>
            <a:ext cx="6048672" cy="5146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0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20713"/>
            <a:ext cx="8229600" cy="1139825"/>
          </a:xfrm>
        </p:spPr>
        <p:txBody>
          <a:bodyPr/>
          <a:lstStyle/>
          <a:p>
            <a:pPr eaLnBrk="1" hangingPunct="1"/>
            <a:r>
              <a:rPr lang="zh-CN" sz="3600" b="0" dirty="0" smtClean="0"/>
              <a:t>一、按缺陷的几何形态分类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1557338"/>
            <a:ext cx="6626225" cy="4530725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 typeface="Wingdings" pitchFamily="2" charset="2"/>
              <a:buNone/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1. </a:t>
            </a:r>
            <a:r>
              <a:rPr lang="zh-CN" altLang="en-US" b="1" dirty="0" smtClean="0"/>
              <a:t>点缺陷</a:t>
            </a:r>
          </a:p>
          <a:p>
            <a:pPr eaLnBrk="1" hangingPunct="1">
              <a:lnSpc>
                <a:spcPct val="145000"/>
              </a:lnSpc>
              <a:buFont typeface="Wingdings" pitchFamily="2" charset="2"/>
              <a:buNone/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2. </a:t>
            </a:r>
            <a:r>
              <a:rPr lang="zh-CN" altLang="en-US" b="1" dirty="0" smtClean="0"/>
              <a:t>线缺陷</a:t>
            </a:r>
          </a:p>
          <a:p>
            <a:pPr eaLnBrk="1" hangingPunct="1">
              <a:lnSpc>
                <a:spcPct val="145000"/>
              </a:lnSpc>
              <a:buFont typeface="Wingdings" pitchFamily="2" charset="2"/>
              <a:buNone/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3. </a:t>
            </a:r>
            <a:r>
              <a:rPr lang="zh-CN" altLang="en-US" b="1" dirty="0" smtClean="0"/>
              <a:t>面缺陷</a:t>
            </a:r>
          </a:p>
          <a:p>
            <a:pPr eaLnBrk="1" hangingPunct="1">
              <a:lnSpc>
                <a:spcPct val="145000"/>
              </a:lnSpc>
              <a:buFont typeface="Wingdings" pitchFamily="2" charset="2"/>
              <a:buNone/>
            </a:pPr>
            <a:r>
              <a:rPr lang="zh-CN" altLang="en-US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岛状      内外不同  橄榄石 （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Mg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，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Fe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）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[SiO</a:t>
            </a:r>
            <a:r>
              <a:rPr lang="en-US" altLang="zh-CN" sz="2800" b="1" baseline="-25000" dirty="0" smtClean="0">
                <a:solidFill>
                  <a:srgbClr val="002060"/>
                </a:solidFill>
              </a:rPr>
              <a:t>4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8006"/>
            <a:ext cx="3325350" cy="2375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18560"/>
          <a:stretch/>
        </p:blipFill>
        <p:spPr>
          <a:xfrm>
            <a:off x="4644008" y="3358006"/>
            <a:ext cx="3891573" cy="23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692150"/>
            <a:ext cx="7921625" cy="50419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2"/>
                </a:solidFill>
              </a:rPr>
              <a:t>1.</a:t>
            </a:r>
            <a:r>
              <a:rPr lang="zh-CN" altLang="en-US" b="1" dirty="0" smtClean="0">
                <a:solidFill>
                  <a:schemeClr val="tx2"/>
                </a:solidFill>
              </a:rPr>
              <a:t>点缺陷（零维缺陷）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    缺陷尺寸处于原子大小的数量级上，即三维方向上缺陷的尺寸都很小。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包括：</a:t>
            </a:r>
            <a:r>
              <a:rPr lang="zh-CN" altLang="en-US" b="1" dirty="0" smtClean="0">
                <a:solidFill>
                  <a:schemeClr val="accent2"/>
                </a:solidFill>
              </a:rPr>
              <a:t>空位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vacancy</a:t>
            </a:r>
            <a:r>
              <a:rPr lang="zh-CN" altLang="en-US" b="1" dirty="0" smtClean="0"/>
              <a:t>）、</a:t>
            </a:r>
            <a:r>
              <a:rPr lang="zh-CN" altLang="en-US" b="1" dirty="0">
                <a:solidFill>
                  <a:schemeClr val="accent2"/>
                </a:solidFill>
              </a:rPr>
              <a:t>填</a:t>
            </a:r>
            <a:r>
              <a:rPr lang="zh-CN" altLang="en-US" b="1" dirty="0" smtClean="0">
                <a:solidFill>
                  <a:schemeClr val="accent2"/>
                </a:solidFill>
              </a:rPr>
              <a:t>隙质点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interstitial particle</a:t>
            </a:r>
            <a:r>
              <a:rPr lang="zh-CN" altLang="en-US" b="1" dirty="0" smtClean="0"/>
              <a:t>）、</a:t>
            </a:r>
            <a:r>
              <a:rPr lang="zh-CN" altLang="en-US" b="1" dirty="0" smtClean="0">
                <a:solidFill>
                  <a:schemeClr val="accent2"/>
                </a:solidFill>
              </a:rPr>
              <a:t>替位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foreign particle</a:t>
            </a:r>
            <a:r>
              <a:rPr lang="zh-CN" altLang="en-US" b="1" dirty="0" smtClean="0"/>
              <a:t>）。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 点缺陷与材料的电学性质、光学性质、材料的高温动力学过程等有关。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373688"/>
            <a:ext cx="8229600" cy="11398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sz="3600" b="0" smtClean="0"/>
              <a:t>晶体中的点缺陷 </a:t>
            </a:r>
            <a:br>
              <a:rPr lang="zh-CN" sz="3600" b="0" smtClean="0"/>
            </a:br>
            <a:r>
              <a:rPr lang="zh-CN" sz="3600" b="0" smtClean="0"/>
              <a:t>　　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866900" y="4462463"/>
            <a:ext cx="92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chemeClr val="tx2"/>
                </a:solidFill>
              </a:rPr>
              <a:t>(a)</a:t>
            </a:r>
            <a:r>
              <a:rPr lang="zh-CN" altLang="en-US" sz="1800" b="1">
                <a:solidFill>
                  <a:schemeClr val="tx2"/>
                </a:solidFill>
              </a:rPr>
              <a:t>空位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633788" y="4438650"/>
            <a:ext cx="19992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2"/>
                </a:solidFill>
              </a:rPr>
              <a:t>(b</a:t>
            </a:r>
            <a:r>
              <a:rPr lang="en-US" altLang="zh-CN" sz="1800" b="1" dirty="0" smtClean="0">
                <a:solidFill>
                  <a:schemeClr val="tx2"/>
                </a:solidFill>
              </a:rPr>
              <a:t>) </a:t>
            </a:r>
            <a:r>
              <a:rPr lang="zh-CN" altLang="en-US" b="1" dirty="0" smtClean="0">
                <a:solidFill>
                  <a:schemeClr val="tx2"/>
                </a:solidFill>
              </a:rPr>
              <a:t>替位</a:t>
            </a:r>
            <a:r>
              <a:rPr lang="en-US" altLang="zh-CN" b="1" dirty="0" smtClean="0">
                <a:solidFill>
                  <a:schemeClr val="tx2"/>
                </a:solidFill>
              </a:rPr>
              <a:t>/</a:t>
            </a:r>
            <a:r>
              <a:rPr lang="zh-CN" altLang="en-US" b="1" dirty="0" smtClean="0">
                <a:solidFill>
                  <a:schemeClr val="tx2"/>
                </a:solidFill>
              </a:rPr>
              <a:t>杂质</a:t>
            </a:r>
            <a:r>
              <a:rPr lang="zh-CN" altLang="en-US" sz="1800" b="1" dirty="0">
                <a:solidFill>
                  <a:schemeClr val="tx2"/>
                </a:solidFill>
              </a:rPr>
              <a:t>质点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6299200" y="4438650"/>
            <a:ext cx="1354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tx2"/>
                </a:solidFill>
              </a:rPr>
              <a:t>(</a:t>
            </a:r>
            <a:r>
              <a:rPr lang="en-US" altLang="zh-CN" sz="1800" b="1" dirty="0" smtClean="0">
                <a:solidFill>
                  <a:schemeClr val="tx2"/>
                </a:solidFill>
              </a:rPr>
              <a:t>c)</a:t>
            </a:r>
            <a:r>
              <a:rPr lang="zh-CN" altLang="en-US" b="1" dirty="0">
                <a:solidFill>
                  <a:schemeClr val="tx2"/>
                </a:solidFill>
              </a:rPr>
              <a:t>填</a:t>
            </a:r>
            <a:r>
              <a:rPr lang="zh-CN" altLang="en-US" sz="1800" b="1" dirty="0" smtClean="0">
                <a:solidFill>
                  <a:schemeClr val="tx2"/>
                </a:solidFill>
              </a:rPr>
              <a:t>隙</a:t>
            </a:r>
            <a:r>
              <a:rPr lang="zh-CN" altLang="en-US" sz="1800" b="1" dirty="0">
                <a:solidFill>
                  <a:schemeClr val="tx2"/>
                </a:solidFill>
              </a:rPr>
              <a:t>质点</a:t>
            </a:r>
          </a:p>
        </p:txBody>
      </p:sp>
      <p:sp>
        <p:nvSpPr>
          <p:cNvPr id="6150" name="AutoShape 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72450" y="5661025"/>
            <a:ext cx="250825" cy="358775"/>
          </a:xfrm>
          <a:prstGeom prst="actionButtonReturn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1" name="Picture 7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1700213"/>
            <a:ext cx="2006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未标题-1 拷贝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475" y="1484313"/>
            <a:ext cx="2274888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 descr="未标题-1 拷贝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773238"/>
            <a:ext cx="2311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692150"/>
            <a:ext cx="7921625" cy="50419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2"/>
                </a:solidFill>
              </a:rPr>
              <a:t>1.</a:t>
            </a:r>
            <a:r>
              <a:rPr lang="zh-CN" altLang="en-US" b="1" dirty="0" smtClean="0">
                <a:solidFill>
                  <a:schemeClr val="tx2"/>
                </a:solidFill>
              </a:rPr>
              <a:t>点缺陷（零维缺陷）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    </a:t>
            </a:r>
            <a:r>
              <a:rPr lang="zh-CN" altLang="en-US" b="1" dirty="0" smtClean="0">
                <a:solidFill>
                  <a:schemeClr val="accent2"/>
                </a:solidFill>
              </a:rPr>
              <a:t>空位</a:t>
            </a:r>
            <a:r>
              <a:rPr lang="en-US" altLang="zh-CN" b="1" dirty="0" smtClean="0"/>
              <a:t>+</a:t>
            </a:r>
            <a:r>
              <a:rPr lang="zh-CN" altLang="en-US" b="1" dirty="0" smtClean="0">
                <a:solidFill>
                  <a:schemeClr val="accent2"/>
                </a:solidFill>
              </a:rPr>
              <a:t>填隙质点            弗伦克尔缺陷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algn="just">
              <a:lnSpc>
                <a:spcPct val="125000"/>
              </a:lnSpc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    阴阳空位成对出现     肖特基缺陷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algn="just">
              <a:lnSpc>
                <a:spcPct val="125000"/>
              </a:lnSpc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    阴阳</a:t>
            </a:r>
            <a:r>
              <a:rPr lang="zh-CN" altLang="en-US" b="1" dirty="0">
                <a:solidFill>
                  <a:schemeClr val="accent2"/>
                </a:solidFill>
              </a:rPr>
              <a:t>填</a:t>
            </a:r>
            <a:r>
              <a:rPr lang="zh-CN" altLang="en-US" b="1" dirty="0" smtClean="0">
                <a:solidFill>
                  <a:schemeClr val="accent2"/>
                </a:solidFill>
              </a:rPr>
              <a:t>隙                       肖特基缺陷反型体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>
              <a:lnSpc>
                <a:spcPct val="125000"/>
              </a:lnSpc>
              <a:buNone/>
            </a:pPr>
            <a:r>
              <a:rPr lang="en-US" altLang="zh-CN" b="1" dirty="0" smtClean="0">
                <a:solidFill>
                  <a:schemeClr val="accent2"/>
                </a:solidFill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zh-CN" altLang="en-US" b="1" dirty="0" smtClean="0">
                <a:solidFill>
                  <a:srgbClr val="FF0000"/>
                </a:solidFill>
              </a:rPr>
              <a:t>热运动相关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 </a:t>
            </a:r>
            <a:r>
              <a:rPr lang="zh-CN" altLang="en-US" b="1" dirty="0"/>
              <a:t> </a:t>
            </a:r>
            <a:r>
              <a:rPr lang="zh-CN" altLang="en-US" b="1" dirty="0" smtClean="0"/>
              <a:t>点缺陷与材料的电学性质、光学性质、材料的高温动力学过程等有关。</a:t>
            </a:r>
            <a:endParaRPr lang="en-US" altLang="zh-CN" b="1" dirty="0" smtClean="0"/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/>
              <a:t>    </a:t>
            </a:r>
            <a:r>
              <a:rPr lang="zh-CN" altLang="en-US" b="1" dirty="0" smtClean="0">
                <a:solidFill>
                  <a:srgbClr val="002060"/>
                </a:solidFill>
              </a:rPr>
              <a:t>色心现象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35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8229600" cy="919162"/>
          </a:xfrm>
        </p:spPr>
        <p:txBody>
          <a:bodyPr/>
          <a:lstStyle/>
          <a:p>
            <a:pPr eaLnBrk="1" hangingPunct="1"/>
            <a:r>
              <a:rPr lang="en-US" altLang="zh-CN" b="0" smtClean="0"/>
              <a:t>2.</a:t>
            </a:r>
            <a:r>
              <a:rPr lang="zh-CN" altLang="en-US" b="0" smtClean="0"/>
              <a:t>线缺陷（一维缺陷）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268413"/>
            <a:ext cx="7859712" cy="4530725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　　指在一维方向上偏离理想晶体中的周期性、规则性排列所产生的缺陷，即缺陷尺寸在一维方向较长，另外二维方向上很短。如各种</a:t>
            </a:r>
            <a:r>
              <a:rPr lang="zh-CN" altLang="en-US" b="1" smtClean="0">
                <a:solidFill>
                  <a:schemeClr val="accent2"/>
                </a:solidFill>
              </a:rPr>
              <a:t>位错（</a:t>
            </a:r>
            <a:r>
              <a:rPr lang="en-US" altLang="zh-CN" b="1" smtClean="0">
                <a:solidFill>
                  <a:schemeClr val="accent2"/>
                </a:solidFill>
              </a:rPr>
              <a:t>dislocation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zh-CN" altLang="en-US" b="1" smtClean="0"/>
              <a:t>。</a:t>
            </a:r>
          </a:p>
          <a:p>
            <a:pPr marL="0" indent="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      线缺陷的产生及运动与材料的韧性、脆性密切相关。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300663"/>
            <a:ext cx="8208963" cy="8842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400" b="0" dirty="0" smtClean="0">
                <a:latin typeface="Times New Roman" pitchFamily="18" charset="0"/>
              </a:rPr>
              <a:t>图</a:t>
            </a:r>
            <a:r>
              <a:rPr lang="en-US" altLang="zh-CN" sz="3400" b="0" dirty="0" smtClean="0">
                <a:latin typeface="Times New Roman" pitchFamily="18" charset="0"/>
              </a:rPr>
              <a:t>  </a:t>
            </a:r>
            <a:r>
              <a:rPr lang="zh-CN" altLang="en-US" sz="3400" b="0" dirty="0" smtClean="0">
                <a:latin typeface="Times New Roman" pitchFamily="18" charset="0"/>
              </a:rPr>
              <a:t>　</a:t>
            </a:r>
            <a:r>
              <a:rPr lang="en-US" altLang="zh-CN" sz="3400" b="0" dirty="0" smtClean="0">
                <a:latin typeface="Times New Roman" pitchFamily="18" charset="0"/>
              </a:rPr>
              <a:t>(a) </a:t>
            </a:r>
            <a:r>
              <a:rPr lang="zh-CN" altLang="en-US" sz="3400" b="0" dirty="0" smtClean="0">
                <a:latin typeface="Times New Roman" pitchFamily="18" charset="0"/>
              </a:rPr>
              <a:t>刃位错　</a:t>
            </a:r>
            <a:r>
              <a:rPr lang="en-US" altLang="zh-CN" sz="3400" b="0" dirty="0" smtClean="0">
                <a:latin typeface="Times New Roman" pitchFamily="18" charset="0"/>
              </a:rPr>
              <a:t>(b)</a:t>
            </a:r>
            <a:r>
              <a:rPr lang="zh-CN" altLang="en-US" sz="3400" b="0" dirty="0" smtClean="0">
                <a:latin typeface="Times New Roman" pitchFamily="18" charset="0"/>
              </a:rPr>
              <a:t>螺位错</a:t>
            </a:r>
            <a:br>
              <a:rPr lang="zh-CN" altLang="en-US" sz="3400" b="0" dirty="0" smtClean="0">
                <a:latin typeface="Times New Roman" pitchFamily="18" charset="0"/>
              </a:rPr>
            </a:br>
            <a:endParaRPr lang="zh-CN" altLang="en-US" sz="3400" b="0" dirty="0" smtClean="0">
              <a:latin typeface="Times New Roman" pitchFamily="18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979613" y="4076700"/>
            <a:ext cx="590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/>
              <a:t> </a:t>
            </a:r>
            <a:r>
              <a:rPr lang="en-US" altLang="zh-CN" sz="1800" b="1">
                <a:solidFill>
                  <a:schemeClr val="tx2"/>
                </a:solidFill>
              </a:rPr>
              <a:t>(a)</a:t>
            </a:r>
            <a:r>
              <a:rPr lang="en-US" altLang="zh-CN" sz="1800"/>
              <a:t>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011863" y="4149725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chemeClr val="tx2"/>
                </a:solidFill>
              </a:rPr>
              <a:t>(b)</a:t>
            </a:r>
          </a:p>
        </p:txBody>
      </p:sp>
      <p:pic>
        <p:nvPicPr>
          <p:cNvPr id="8198" name="Picture 6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836613"/>
            <a:ext cx="4260850" cy="322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未标题-1 拷贝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1341438"/>
            <a:ext cx="4549775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3095625" cy="914400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刃型位错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8675688" cy="305752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）刃型位错（</a:t>
            </a:r>
            <a:r>
              <a:rPr lang="en-US" altLang="zh-CN" sz="1800" b="1" i="1" dirty="0" smtClean="0">
                <a:latin typeface="楷体_GB2312" pitchFamily="49" charset="-122"/>
                <a:ea typeface="楷体_GB2312" pitchFamily="49" charset="-122"/>
              </a:rPr>
              <a:t>edge dislocation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）的产生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完整晶体滑移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的理论剪切强度要远高于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  <a:hlinkClick r:id="rId3" action="ppaction://hlinkfile"/>
              </a:rPr>
              <a:t>实际晶体滑移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的对应强度，从而促进了位错理论的产生和发展。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） 刃型位错图示：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刃型位错线：多余半原子面与滑移面的交线。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）刃型位错特征：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① 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刃型位错有一个额外的（多余）半原子面。正刃型位错用</a:t>
            </a:r>
            <a:r>
              <a:rPr lang="zh-CN" altLang="en-US" sz="1800" b="1" dirty="0" smtClean="0">
                <a:ea typeface="楷体_GB2312" pitchFamily="49" charset="-122"/>
              </a:rPr>
              <a:t>“</a:t>
            </a:r>
            <a:r>
              <a:rPr lang="en-US" sz="1800" b="1" dirty="0" smtClean="0">
                <a:latin typeface="楷体_GB2312" pitchFamily="49" charset="-122"/>
                <a:ea typeface="楷体_GB2312" pitchFamily="49" charset="-122"/>
              </a:rPr>
              <a:t>⊥</a:t>
            </a:r>
            <a:r>
              <a:rPr lang="en-US" sz="1800" b="1" dirty="0" smtClean="0">
                <a:ea typeface="楷体_GB2312" pitchFamily="49" charset="-122"/>
              </a:rPr>
              <a:t>”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表示，负刃型位错用</a:t>
            </a:r>
            <a:r>
              <a:rPr lang="zh-CN" altLang="en-US" sz="1800" b="1" dirty="0" smtClean="0">
                <a:ea typeface="楷体_GB2312" pitchFamily="49" charset="-122"/>
              </a:rPr>
              <a:t>“</a:t>
            </a:r>
            <a:r>
              <a:rPr lang="en-US" sz="1800" b="1" dirty="0" smtClean="0">
                <a:latin typeface="楷体_GB2312" pitchFamily="49" charset="-122"/>
                <a:ea typeface="楷体_GB2312" pitchFamily="49" charset="-122"/>
              </a:rPr>
              <a:t>┬</a:t>
            </a:r>
            <a:r>
              <a:rPr lang="en-US" sz="1800" b="1" dirty="0" smtClean="0">
                <a:ea typeface="楷体_GB2312" pitchFamily="49" charset="-122"/>
              </a:rPr>
              <a:t>”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表示；其正负只是相对而言。</a:t>
            </a:r>
          </a:p>
          <a:p>
            <a:pPr algn="just" eaLnBrk="1" hangingPunct="1"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sz="1800" b="1" dirty="0" smtClean="0">
                <a:latin typeface="楷体_GB2312" pitchFamily="49" charset="-122"/>
                <a:ea typeface="楷体_GB2312" pitchFamily="49" charset="-122"/>
              </a:rPr>
              <a:t>② 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刃型位错是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  <a:hlinkClick r:id="rId4" action="ppaction://hlinkfile"/>
              </a:rPr>
              <a:t>直线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  <a:hlinkClick r:id="rId5" action="ppaction://hlinkfile"/>
              </a:rPr>
              <a:t>折线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  <a:hlinkClick r:id="rId6" action="ppaction://hlinkfile"/>
              </a:rPr>
              <a:t>曲线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。它与滑移方向矢量垂直。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152400"/>
            <a:ext cx="7124700" cy="1298575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刃型位错立体示意图</a:t>
            </a:r>
          </a:p>
        </p:txBody>
      </p:sp>
      <p:pic>
        <p:nvPicPr>
          <p:cNvPr id="10243" name="Picture 3" descr="Untitled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69342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46063"/>
            <a:ext cx="7113587" cy="1125537"/>
          </a:xfrm>
        </p:spPr>
        <p:txBody>
          <a:bodyPr/>
          <a:lstStyle/>
          <a:p>
            <a:pPr eaLnBrk="1" hangingPunct="1"/>
            <a:r>
              <a:rPr lang="zh-CN" sz="4000" b="0" dirty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刃型位错的分类 </a:t>
            </a:r>
          </a:p>
        </p:txBody>
      </p:sp>
      <p:pic>
        <p:nvPicPr>
          <p:cNvPr id="11267" name="Picture 3" descr="Untitled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71600"/>
            <a:ext cx="7010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3095625" cy="990600"/>
          </a:xfrm>
        </p:spPr>
        <p:txBody>
          <a:bodyPr/>
          <a:lstStyle/>
          <a:p>
            <a:pPr eaLnBrk="1" fontAlgn="t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螺型位错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51054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螺型位错（</a:t>
            </a:r>
            <a:r>
              <a:rPr lang="en-US" altLang="zh-CN" b="1" i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screw dislocation</a:t>
            </a:r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的图示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239713"/>
            <a:ext cx="7124700" cy="1008062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螺型位错示意图</a:t>
            </a:r>
          </a:p>
        </p:txBody>
      </p:sp>
      <p:pic>
        <p:nvPicPr>
          <p:cNvPr id="15363" name="Picture 3" descr="螺型位错示意图（６４０）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341438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环状      首尾相连  绿柱石 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Be3Al2[Si6O18]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2" y="3316222"/>
            <a:ext cx="3300020" cy="2587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465654"/>
            <a:ext cx="4775026" cy="22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171450"/>
            <a:ext cx="7113587" cy="1125538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晶体局部滑移造成的螺型位错</a:t>
            </a:r>
          </a:p>
        </p:txBody>
      </p:sp>
      <p:pic>
        <p:nvPicPr>
          <p:cNvPr id="16387" name="Picture 3" descr="1-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196975"/>
            <a:ext cx="7696200" cy="512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8229600" cy="774700"/>
          </a:xfrm>
        </p:spPr>
        <p:txBody>
          <a:bodyPr/>
          <a:lstStyle/>
          <a:p>
            <a:pPr eaLnBrk="1" hangingPunct="1"/>
            <a:r>
              <a:rPr lang="en-US" altLang="zh-CN" b="0" smtClean="0"/>
              <a:t>3.</a:t>
            </a:r>
            <a:r>
              <a:rPr lang="zh-CN" altLang="en-US" b="0" smtClean="0"/>
              <a:t>面缺陷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7931150" cy="4530725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zh-CN" b="1" smtClean="0"/>
              <a:t>     </a:t>
            </a:r>
            <a:r>
              <a:rPr lang="zh-CN" b="1" smtClean="0"/>
              <a:t>面缺陷又称为二维缺陷，是指在二维方向上偏离理想晶体中的周期性、规则性排列而产生的缺陷，即缺陷尺寸在二维方向上延伸，在第三维方向上很小。如晶界、表面、堆积层错、镶嵌结构等。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zh-CN" b="1" smtClean="0"/>
              <a:t>     </a:t>
            </a:r>
            <a:r>
              <a:rPr lang="zh-CN" b="1" smtClean="0"/>
              <a:t>面缺陷的取向及分布与材料的断裂韧性有关。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445125"/>
            <a:ext cx="7772400" cy="762000"/>
          </a:xfrm>
        </p:spPr>
        <p:txBody>
          <a:bodyPr/>
          <a:lstStyle/>
          <a:p>
            <a:pPr algn="ctr" eaLnBrk="1" hangingPunct="1"/>
            <a:r>
              <a:rPr lang="zh-CN" sz="4000" b="0" smtClean="0"/>
              <a:t>面缺陷－晶界 </a:t>
            </a:r>
          </a:p>
        </p:txBody>
      </p:sp>
      <p:pic>
        <p:nvPicPr>
          <p:cNvPr id="18435" name="Picture 3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412875"/>
            <a:ext cx="69437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0"/>
            <a:ext cx="8229600" cy="1143000"/>
          </a:xfrm>
        </p:spPr>
        <p:txBody>
          <a:bodyPr/>
          <a:lstStyle/>
          <a:p>
            <a:pPr algn="ctr" eaLnBrk="1" hangingPunct="1"/>
            <a:r>
              <a:rPr lang="zh-CN" altLang="en-US" sz="3000" b="0" smtClean="0"/>
              <a:t>面缺陷－堆积层错</a:t>
            </a:r>
            <a:br>
              <a:rPr lang="zh-CN" altLang="en-US" sz="3000" b="0" smtClean="0"/>
            </a:br>
            <a:r>
              <a:rPr lang="zh-CN" altLang="en-US" sz="3000" b="0" smtClean="0"/>
              <a:t>面心立方晶体中的抽出型层错</a:t>
            </a:r>
            <a:r>
              <a:rPr lang="en-US" altLang="zh-CN" sz="3000" b="0" smtClean="0"/>
              <a:t>(a)</a:t>
            </a:r>
            <a:r>
              <a:rPr lang="zh-CN" altLang="en-US" sz="3000" b="0" smtClean="0"/>
              <a:t>和插入型层错</a:t>
            </a:r>
            <a:r>
              <a:rPr lang="en-US" altLang="zh-CN" sz="3000" b="0" smtClean="0"/>
              <a:t>(b)</a:t>
            </a:r>
          </a:p>
        </p:txBody>
      </p:sp>
      <p:pic>
        <p:nvPicPr>
          <p:cNvPr id="19459" name="Picture 3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125538"/>
            <a:ext cx="8199437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084763"/>
            <a:ext cx="7848600" cy="1223962"/>
          </a:xfrm>
        </p:spPr>
        <p:txBody>
          <a:bodyPr/>
          <a:lstStyle/>
          <a:p>
            <a:pPr eaLnBrk="1" hangingPunct="1"/>
            <a:r>
              <a:rPr lang="zh-CN" altLang="en-US" sz="3000" b="0" smtClean="0"/>
              <a:t>图</a:t>
            </a:r>
            <a:r>
              <a:rPr lang="en-US" altLang="zh-CN" sz="3000" b="0" smtClean="0"/>
              <a:t>3</a:t>
            </a:r>
            <a:r>
              <a:rPr lang="zh-CN" altLang="en-US" sz="3000" b="0" smtClean="0"/>
              <a:t>－５　面缺陷－共格晶面</a:t>
            </a:r>
            <a:br>
              <a:rPr lang="zh-CN" altLang="en-US" sz="3000" b="0" smtClean="0"/>
            </a:br>
            <a:r>
              <a:rPr lang="zh-CN" altLang="en-US" sz="3000" b="0" smtClean="0"/>
              <a:t>面心立方晶体中</a:t>
            </a:r>
            <a:r>
              <a:rPr lang="en-US" altLang="zh-CN" sz="3000" b="0" smtClean="0"/>
              <a:t>{111}</a:t>
            </a:r>
            <a:r>
              <a:rPr lang="zh-CN" altLang="en-US" sz="3000" b="0" smtClean="0"/>
              <a:t>面反映孪晶</a:t>
            </a:r>
          </a:p>
        </p:txBody>
      </p:sp>
      <p:pic>
        <p:nvPicPr>
          <p:cNvPr id="20483" name="Picture 3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333375"/>
            <a:ext cx="5478462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6063"/>
            <a:ext cx="7112000" cy="974725"/>
          </a:xfrm>
        </p:spPr>
        <p:txBody>
          <a:bodyPr/>
          <a:lstStyle/>
          <a:p>
            <a:pPr eaLnBrk="1" hangingPunct="1"/>
            <a:r>
              <a:rPr lang="zh-CN" sz="4000" b="0" dirty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晶界和亚晶界</a:t>
            </a:r>
            <a:r>
              <a:rPr lang="zh-CN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341438"/>
            <a:ext cx="7197725" cy="4719637"/>
          </a:xfrm>
        </p:spPr>
        <p:txBody>
          <a:bodyPr/>
          <a:lstStyle/>
          <a:p>
            <a:pPr algn="just" eaLnBrk="1" hangingPunct="1"/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晶界</a:t>
            </a:r>
            <a:r>
              <a:rPr lang="en-US" altLang="zh-CN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grain boundary</a:t>
            </a:r>
            <a:r>
              <a:rPr lang="en-US" altLang="zh-CN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b="1" dirty="0" smtClean="0"/>
              <a:t>两个空间位向不同的相邻晶粒之间的界面。</a:t>
            </a:r>
          </a:p>
          <a:p>
            <a:pPr algn="just" eaLnBrk="1" hangingPunct="1"/>
            <a:endParaRPr lang="zh-CN" altLang="en-US" b="1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zh-CN" altLang="en-US" b="1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zh-CN" altLang="en-US" b="1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zh-CN" altLang="en-US" b="1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zh-CN" altLang="en-US" b="1" dirty="0" smtClean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3556" name="Picture 4" descr="t1-HRTEMgra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3068638"/>
            <a:ext cx="5588000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8229600" cy="45259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确定晶界位置用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两晶粒的位向差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θ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晶界相对于一个点阵某一平面的夹角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φ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 按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θ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的大小分类：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小角度晶界</a:t>
            </a:r>
            <a:r>
              <a:rPr lang="en-US" altLang="zh-CN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θ&lt;15</a:t>
            </a:r>
            <a:r>
              <a:rPr lang="en-US" altLang="zh-CN" sz="2800" b="1" dirty="0" smtClean="0">
                <a:solidFill>
                  <a:schemeClr val="hlink"/>
                </a:solidFill>
                <a:ea typeface="楷体_GB2312" pitchFamily="49" charset="-122"/>
              </a:rPr>
              <a:t>º</a:t>
            </a:r>
            <a:r>
              <a:rPr lang="zh-CN" altLang="en-US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 dirty="0" smtClean="0"/>
              <a:t>晶粒位向差小于</a:t>
            </a:r>
            <a:r>
              <a:rPr lang="en-US" altLang="zh-CN" sz="2800" b="1" dirty="0" smtClean="0"/>
              <a:t>15</a:t>
            </a:r>
            <a:r>
              <a:rPr lang="zh-CN" altLang="en-US" sz="2800" b="1" dirty="0" smtClean="0"/>
              <a:t>度的晶界。其结构为位错列，又分为对称倾侧晶界和扭转晶界。</a:t>
            </a:r>
            <a:r>
              <a:rPr lang="zh-CN" altLang="en-US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大角度晶界</a:t>
            </a:r>
            <a:r>
              <a:rPr lang="en-US" altLang="zh-CN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θ&gt;15</a:t>
            </a:r>
            <a:r>
              <a:rPr lang="en-US" altLang="zh-CN" sz="2800" b="1" dirty="0" smtClean="0">
                <a:solidFill>
                  <a:schemeClr val="hlink"/>
                </a:solidFill>
                <a:ea typeface="楷体_GB2312" pitchFamily="49" charset="-122"/>
              </a:rPr>
              <a:t>º</a:t>
            </a:r>
            <a:r>
              <a:rPr lang="zh-CN" altLang="en-US" sz="2800" b="1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 dirty="0" smtClean="0"/>
              <a:t>晶粒位向差大于</a:t>
            </a:r>
            <a:r>
              <a:rPr lang="en-US" altLang="zh-CN" sz="2800" b="1" dirty="0" smtClean="0"/>
              <a:t>15</a:t>
            </a:r>
            <a:r>
              <a:rPr lang="zh-CN" altLang="en-US" sz="2800" b="1" dirty="0" smtClean="0"/>
              <a:t>度的晶界。其结构为几个原子范围内的原子的混乱排列，可视为一个过渡区。</a:t>
            </a:r>
            <a:endParaRPr lang="zh-CN" altLang="en-US" sz="2800" b="1" dirty="0" smtClean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4-4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03575" y="188913"/>
            <a:ext cx="2522538" cy="2952750"/>
          </a:xfrm>
          <a:noFill/>
        </p:spPr>
      </p:pic>
      <p:pic>
        <p:nvPicPr>
          <p:cNvPr id="25603" name="Picture 3" descr="t4-3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3357563"/>
            <a:ext cx="1981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t4-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8400" y="3429000"/>
            <a:ext cx="2057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t1-小角晶界位错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788" y="3284538"/>
            <a:ext cx="2438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1-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8382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239713"/>
            <a:ext cx="3545210" cy="763587"/>
          </a:xfrm>
        </p:spPr>
        <p:txBody>
          <a:bodyPr/>
          <a:lstStyle/>
          <a:p>
            <a:pPr eaLnBrk="1" hangingPunct="1"/>
            <a:r>
              <a:rPr lang="zh-CN" altLang="en-US" sz="3200" b="0" dirty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大角度晶界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229600" cy="964704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zh-CN" altLang="en-US" sz="24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大角度晶界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high angle grain boundaries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为原子呈不规则排列的一过渡层。大多数晶粒之间的晶界都属于大角度晶界。</a:t>
            </a:r>
          </a:p>
        </p:txBody>
      </p:sp>
      <p:pic>
        <p:nvPicPr>
          <p:cNvPr id="4" name="Picture 3" descr="大角度晶界（３２０）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31640" y="2089448"/>
            <a:ext cx="6794412" cy="4319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8300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链状       一字长蛇  金红石 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TiO2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63492"/>
            <a:ext cx="3528392" cy="3057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963492"/>
            <a:ext cx="4237996" cy="3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1450"/>
            <a:ext cx="2959100" cy="976313"/>
          </a:xfrm>
        </p:spPr>
        <p:txBody>
          <a:bodyPr/>
          <a:lstStyle/>
          <a:p>
            <a:pPr eaLnBrk="1" hangingPunct="1"/>
            <a:r>
              <a:rPr lang="zh-CN" sz="32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小角度晶界</a:t>
            </a:r>
            <a:r>
              <a:rPr lang="zh-CN" sz="240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7772400" cy="540067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小角度晶界（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low angle grain boundaries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由一系列相隔一定距离的刃型位错所组成。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分类：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(1)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对称倾斜界面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i="1" dirty="0" smtClean="0">
                <a:latin typeface="楷体_GB2312" pitchFamily="49" charset="-122"/>
                <a:ea typeface="楷体_GB2312" pitchFamily="49" charset="-122"/>
              </a:rPr>
              <a:t>tilt boundary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）：晶界平面为两个相邻晶粒的对称面。是由一列平行的刃型位错所组成。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  <a:hlinkClick r:id="rId3" action="ppaction://hlinkfile"/>
              </a:rPr>
              <a:t>(2)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hlinkClick r:id="rId3" action="ppaction://hlinkfile"/>
              </a:rPr>
              <a:t>不对称倾斜界面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：两晶粒不以二者晶界为对称的晶界看成两组  互相垂直的刃型位错排列而成的。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  <a:hlinkClick r:id="rId4" action="ppaction://hlinkfile"/>
              </a:rPr>
              <a:t>(3)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hlinkClick r:id="rId4" action="ppaction://hlinkfile"/>
              </a:rPr>
              <a:t>扭转晶界（</a:t>
            </a:r>
            <a:r>
              <a:rPr lang="en-US" altLang="zh-CN" sz="2400" b="1" i="1" dirty="0" smtClean="0">
                <a:latin typeface="楷体_GB2312" pitchFamily="49" charset="-122"/>
                <a:ea typeface="楷体_GB2312" pitchFamily="49" charset="-122"/>
                <a:hlinkClick r:id="rId4" action="ppaction://hlinkfile"/>
              </a:rPr>
              <a:t>twist boundary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hlinkClick r:id="rId4" action="ppaction://hlinkfile"/>
              </a:rPr>
              <a:t>）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：将一块晶体沿横断面切开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并使上下部分晶体绕轴转动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θ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角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再与下部分惊天动晶体粘在一起形成。可看成是由互相交叉的螺位错所组成。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171450"/>
            <a:ext cx="7112000" cy="1125538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对称倾侧晶界</a:t>
            </a:r>
          </a:p>
        </p:txBody>
      </p:sp>
      <p:pic>
        <p:nvPicPr>
          <p:cNvPr id="28675" name="Picture 3" descr="对称倾侧晶界示意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341438"/>
            <a:ext cx="67818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7759700" cy="990600"/>
          </a:xfrm>
        </p:spPr>
        <p:txBody>
          <a:bodyPr/>
          <a:lstStyle/>
          <a:p>
            <a:pPr eaLnBrk="1" hangingPunct="1"/>
            <a:r>
              <a:rPr lang="zh-CN" altLang="en-US" sz="28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/>
            </a:r>
            <a:br>
              <a:rPr lang="zh-CN" altLang="en-US" sz="28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</a:br>
            <a:r>
              <a:rPr lang="zh-CN" altLang="en-US" sz="2800" b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亚晶界：</a:t>
            </a:r>
            <a:r>
              <a:rPr lang="zh-CN" altLang="en-US" sz="2800" b="0" smtClean="0">
                <a:solidFill>
                  <a:schemeClr val="tx1"/>
                </a:solidFill>
              </a:rPr>
              <a:t>位向差小于</a:t>
            </a:r>
            <a:r>
              <a:rPr lang="en-US" altLang="zh-CN" sz="2800" b="0" smtClean="0">
                <a:solidFill>
                  <a:schemeClr val="tx1"/>
                </a:solidFill>
              </a:rPr>
              <a:t>1</a:t>
            </a:r>
            <a:r>
              <a:rPr lang="zh-CN" altLang="en-US" sz="2800" b="0" smtClean="0">
                <a:solidFill>
                  <a:schemeClr val="tx1"/>
                </a:solidFill>
              </a:rPr>
              <a:t>度的亚晶粒之间的边界。</a:t>
            </a:r>
          </a:p>
        </p:txBody>
      </p:sp>
      <p:pic>
        <p:nvPicPr>
          <p:cNvPr id="31747" name="Picture 3" descr="扭转晶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1700213"/>
            <a:ext cx="4895850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46063"/>
            <a:ext cx="2560637" cy="839787"/>
          </a:xfrm>
        </p:spPr>
        <p:txBody>
          <a:bodyPr/>
          <a:lstStyle/>
          <a:p>
            <a:pPr eaLnBrk="1" hangingPunct="1"/>
            <a:r>
              <a:rPr lang="zh-CN" altLang="en-US" sz="3200" b="0" dirty="0" smtClean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晶界特征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）晶界处点畸变大，存在晶界能。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）常温下晶界的存在会对位错的运动起阻碍运动，使塑型变形抗力提高，使晶体（材料）的硬度和强度提高。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）晶界处原子具有较高的动能，且晶界处存在大量缺陷。原子在晶界处扩散比晶内快得多。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）固态相变时易在晶界处形成新核。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）晶界上富集杂质原子多，熔点低，加热时容易过烧。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）晶界腐蚀速度比晶内快。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）晶界具有不同与晶内的物理性质。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亚晶界属与小角度晶界，为各种亚结构的交界，大小和尺寸与热加工条件有关。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000" b="0" smtClean="0"/>
              <a:t>二、按缺陷产生的原因分类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   </a:t>
            </a:r>
            <a:r>
              <a:rPr lang="en-US" altLang="zh-CN" b="1" smtClean="0"/>
              <a:t>1. </a:t>
            </a:r>
            <a:r>
              <a:rPr lang="zh-CN" altLang="en-US" b="1" smtClean="0"/>
              <a:t>热缺陷</a:t>
            </a: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   </a:t>
            </a:r>
            <a:r>
              <a:rPr lang="en-US" altLang="zh-CN" b="1" smtClean="0"/>
              <a:t>2. </a:t>
            </a:r>
            <a:r>
              <a:rPr lang="zh-CN" altLang="en-US" b="1" smtClean="0"/>
              <a:t>杂质缺陷</a:t>
            </a: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   </a:t>
            </a:r>
            <a:r>
              <a:rPr lang="en-US" altLang="zh-CN" b="1" smtClean="0"/>
              <a:t>3. </a:t>
            </a:r>
            <a:r>
              <a:rPr lang="zh-CN" altLang="en-US" b="1" smtClean="0"/>
              <a:t>非化学计量缺陷</a:t>
            </a: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/>
              <a:t>   </a:t>
            </a:r>
            <a:r>
              <a:rPr lang="en-US" altLang="zh-CN" b="1" smtClean="0"/>
              <a:t>4. </a:t>
            </a:r>
            <a:r>
              <a:rPr lang="zh-CN" altLang="en-US" b="1" smtClean="0"/>
              <a:t>其它原因，如电荷缺陷，辐照缺陷等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smtClean="0"/>
              <a:t>1.</a:t>
            </a:r>
            <a:r>
              <a:rPr lang="zh-CN" altLang="en-US" b="0" smtClean="0"/>
              <a:t>热缺陷</a:t>
            </a:r>
            <a:r>
              <a:rPr lang="zh-CN" altLang="en-US" smtClean="0"/>
              <a:t>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定义</a:t>
            </a:r>
            <a:r>
              <a:rPr lang="en-US" altLang="zh-CN" b="1" smtClean="0"/>
              <a:t>:</a:t>
            </a:r>
            <a:r>
              <a:rPr lang="zh-CN" altLang="en-US" b="1" smtClean="0"/>
              <a:t>热缺陷亦称为</a:t>
            </a:r>
            <a:r>
              <a:rPr lang="zh-CN" altLang="en-US" b="1" smtClean="0">
                <a:solidFill>
                  <a:schemeClr val="accent2"/>
                </a:solidFill>
              </a:rPr>
              <a:t>本征缺陷</a:t>
            </a:r>
            <a:r>
              <a:rPr lang="zh-CN" altLang="en-US" b="1" smtClean="0"/>
              <a:t>，是指由热起伏的原因所产生的空位或间隙质点（原子或离子）。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类型</a:t>
            </a:r>
            <a:r>
              <a:rPr lang="en-US" altLang="zh-CN" b="1" smtClean="0"/>
              <a:t>:</a:t>
            </a:r>
            <a:r>
              <a:rPr lang="zh-CN" altLang="en-US" b="1" smtClean="0">
                <a:solidFill>
                  <a:schemeClr val="accent2"/>
                </a:solidFill>
              </a:rPr>
              <a:t>弗仑克尔缺陷（</a:t>
            </a:r>
            <a:r>
              <a:rPr lang="en-US" altLang="zh-CN" b="1" smtClean="0">
                <a:solidFill>
                  <a:schemeClr val="accent2"/>
                </a:solidFill>
              </a:rPr>
              <a:t>Frenkel defect</a:t>
            </a:r>
            <a:r>
              <a:rPr lang="zh-CN" altLang="en-US" b="1" smtClean="0">
                <a:solidFill>
                  <a:schemeClr val="accent2"/>
                </a:solidFill>
              </a:rPr>
              <a:t>）和肖特基缺陷（</a:t>
            </a:r>
            <a:r>
              <a:rPr lang="en-US" altLang="zh-CN" b="1" smtClean="0">
                <a:solidFill>
                  <a:schemeClr val="accent2"/>
                </a:solidFill>
              </a:rPr>
              <a:t>Schottky defect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热缺陷浓度与温度的关系</a:t>
            </a:r>
            <a:r>
              <a:rPr lang="en-US" altLang="zh-CN" b="1" smtClean="0"/>
              <a:t>:</a:t>
            </a:r>
            <a:r>
              <a:rPr lang="zh-CN" altLang="en-US" b="1" smtClean="0"/>
              <a:t>温度升高时，热缺陷浓度增加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55895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5000"/>
              </a:lnSpc>
              <a:spcAft>
                <a:spcPct val="10000"/>
              </a:spcAft>
            </a:pPr>
            <a:r>
              <a:rPr lang="zh-CN" altLang="en-US" sz="3600" b="0" dirty="0" smtClean="0"/>
              <a:t>图</a:t>
            </a:r>
            <a:r>
              <a:rPr lang="en-US" altLang="zh-CN" sz="3600" b="0" dirty="0" smtClean="0"/>
              <a:t>  </a:t>
            </a:r>
            <a:r>
              <a:rPr lang="zh-CN" altLang="en-US" sz="3600" b="0" dirty="0" smtClean="0"/>
              <a:t>热缺陷产生示意图</a:t>
            </a:r>
            <a:br>
              <a:rPr lang="zh-CN" altLang="en-US" sz="3600" b="0" dirty="0" smtClean="0"/>
            </a:br>
            <a:endParaRPr lang="zh-CN" altLang="en-US" sz="3600" b="0" dirty="0" smtClean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55650" y="4365625"/>
            <a:ext cx="3240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chemeClr val="tx2"/>
                </a:solidFill>
              </a:rPr>
              <a:t>（</a:t>
            </a:r>
            <a:r>
              <a:rPr lang="en-US" altLang="zh-CN" sz="1800" b="1">
                <a:solidFill>
                  <a:schemeClr val="tx2"/>
                </a:solidFill>
              </a:rPr>
              <a:t>a</a:t>
            </a:r>
            <a:r>
              <a:rPr lang="zh-CN" altLang="en-US" sz="1800" b="1">
                <a:solidFill>
                  <a:schemeClr val="tx2"/>
                </a:solidFill>
              </a:rPr>
              <a:t>）弗仑克尔缺陷的形成（空位与间隙质点成对出现）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5292725" y="4365625"/>
            <a:ext cx="309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chemeClr val="tx2"/>
                </a:solidFill>
              </a:rPr>
              <a:t>（</a:t>
            </a:r>
            <a:r>
              <a:rPr lang="en-US" altLang="zh-CN" sz="1800" b="1">
                <a:solidFill>
                  <a:schemeClr val="tx2"/>
                </a:solidFill>
              </a:rPr>
              <a:t>b</a:t>
            </a:r>
            <a:r>
              <a:rPr lang="zh-CN" altLang="en-US" sz="1800" b="1">
                <a:solidFill>
                  <a:schemeClr val="tx2"/>
                </a:solidFill>
              </a:rPr>
              <a:t>）单质中的肖特基缺陷的形成</a:t>
            </a:r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755650" y="83661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1476375" y="83661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95513" y="83661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43213" y="83661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3563938" y="83661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7596188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5076825" y="7651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5076825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5940425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6804025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8388350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55650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Oval 17"/>
          <p:cNvSpPr>
            <a:spLocks noChangeArrowheads="1"/>
          </p:cNvSpPr>
          <p:nvPr/>
        </p:nvSpPr>
        <p:spPr bwMode="auto">
          <a:xfrm>
            <a:off x="1476375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2195513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Oval 19"/>
          <p:cNvSpPr>
            <a:spLocks noChangeArrowheads="1"/>
          </p:cNvSpPr>
          <p:nvPr/>
        </p:nvSpPr>
        <p:spPr bwMode="auto">
          <a:xfrm>
            <a:off x="2843213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3563938" y="1557338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1" name="Oval 21"/>
          <p:cNvSpPr>
            <a:spLocks noChangeArrowheads="1"/>
          </p:cNvSpPr>
          <p:nvPr/>
        </p:nvSpPr>
        <p:spPr bwMode="auto">
          <a:xfrm>
            <a:off x="755650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1476375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3" name="Oval 23"/>
          <p:cNvSpPr>
            <a:spLocks noChangeArrowheads="1"/>
          </p:cNvSpPr>
          <p:nvPr/>
        </p:nvSpPr>
        <p:spPr bwMode="auto">
          <a:xfrm>
            <a:off x="2195513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2843213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3563938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755650" y="35734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1476375" y="35734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2195513" y="35734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2843213" y="35734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3563938" y="35734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55650" y="29241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28" name="Oval 32"/>
          <p:cNvSpPr>
            <a:spLocks noChangeArrowheads="1"/>
          </p:cNvSpPr>
          <p:nvPr/>
        </p:nvSpPr>
        <p:spPr bwMode="auto">
          <a:xfrm>
            <a:off x="1476375" y="2924175"/>
            <a:ext cx="215900" cy="2159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2195513" y="29241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4" name="Oval 34"/>
          <p:cNvSpPr>
            <a:spLocks noChangeArrowheads="1"/>
          </p:cNvSpPr>
          <p:nvPr/>
        </p:nvSpPr>
        <p:spPr bwMode="auto">
          <a:xfrm>
            <a:off x="2843213" y="29241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5" name="Oval 35"/>
          <p:cNvSpPr>
            <a:spLocks noChangeArrowheads="1"/>
          </p:cNvSpPr>
          <p:nvPr/>
        </p:nvSpPr>
        <p:spPr bwMode="auto">
          <a:xfrm>
            <a:off x="3563938" y="29241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 flipV="1">
            <a:off x="1619250" y="2636838"/>
            <a:ext cx="21590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1835150" y="2636838"/>
            <a:ext cx="144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3276600" y="2636838"/>
            <a:ext cx="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19" name="Oval 39"/>
          <p:cNvSpPr>
            <a:spLocks noChangeArrowheads="1"/>
          </p:cNvSpPr>
          <p:nvPr/>
        </p:nvSpPr>
        <p:spPr bwMode="auto">
          <a:xfrm>
            <a:off x="7596188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0" name="Oval 40"/>
          <p:cNvSpPr>
            <a:spLocks noChangeArrowheads="1"/>
          </p:cNvSpPr>
          <p:nvPr/>
        </p:nvSpPr>
        <p:spPr bwMode="auto">
          <a:xfrm>
            <a:off x="5076825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5940425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6804025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3" name="Oval 43"/>
          <p:cNvSpPr>
            <a:spLocks noChangeArrowheads="1"/>
          </p:cNvSpPr>
          <p:nvPr/>
        </p:nvSpPr>
        <p:spPr bwMode="auto">
          <a:xfrm>
            <a:off x="8388350" y="2276475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4" name="Oval 44"/>
          <p:cNvSpPr>
            <a:spLocks noChangeArrowheads="1"/>
          </p:cNvSpPr>
          <p:nvPr/>
        </p:nvSpPr>
        <p:spPr bwMode="auto">
          <a:xfrm>
            <a:off x="7596188" y="2997200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5" name="Oval 45"/>
          <p:cNvSpPr>
            <a:spLocks noChangeArrowheads="1"/>
          </p:cNvSpPr>
          <p:nvPr/>
        </p:nvSpPr>
        <p:spPr bwMode="auto">
          <a:xfrm>
            <a:off x="5076825" y="2997200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42" name="Oval 46"/>
          <p:cNvSpPr>
            <a:spLocks noChangeArrowheads="1"/>
          </p:cNvSpPr>
          <p:nvPr/>
        </p:nvSpPr>
        <p:spPr bwMode="auto">
          <a:xfrm>
            <a:off x="5940425" y="2997200"/>
            <a:ext cx="215900" cy="2159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7" name="Oval 47"/>
          <p:cNvSpPr>
            <a:spLocks noChangeArrowheads="1"/>
          </p:cNvSpPr>
          <p:nvPr/>
        </p:nvSpPr>
        <p:spPr bwMode="auto">
          <a:xfrm>
            <a:off x="6804025" y="2997200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8" name="Oval 48"/>
          <p:cNvSpPr>
            <a:spLocks noChangeArrowheads="1"/>
          </p:cNvSpPr>
          <p:nvPr/>
        </p:nvSpPr>
        <p:spPr bwMode="auto">
          <a:xfrm>
            <a:off x="8388350" y="2997200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29" name="Oval 49"/>
          <p:cNvSpPr>
            <a:spLocks noChangeArrowheads="1"/>
          </p:cNvSpPr>
          <p:nvPr/>
        </p:nvSpPr>
        <p:spPr bwMode="auto">
          <a:xfrm>
            <a:off x="7596188" y="37893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30" name="Oval 50"/>
          <p:cNvSpPr>
            <a:spLocks noChangeArrowheads="1"/>
          </p:cNvSpPr>
          <p:nvPr/>
        </p:nvSpPr>
        <p:spPr bwMode="auto">
          <a:xfrm>
            <a:off x="5076825" y="37893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31" name="Oval 51"/>
          <p:cNvSpPr>
            <a:spLocks noChangeArrowheads="1"/>
          </p:cNvSpPr>
          <p:nvPr/>
        </p:nvSpPr>
        <p:spPr bwMode="auto">
          <a:xfrm>
            <a:off x="5940425" y="37893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32" name="Oval 52"/>
          <p:cNvSpPr>
            <a:spLocks noChangeArrowheads="1"/>
          </p:cNvSpPr>
          <p:nvPr/>
        </p:nvSpPr>
        <p:spPr bwMode="auto">
          <a:xfrm>
            <a:off x="6804025" y="37893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33" name="Oval 53"/>
          <p:cNvSpPr>
            <a:spLocks noChangeArrowheads="1"/>
          </p:cNvSpPr>
          <p:nvPr/>
        </p:nvSpPr>
        <p:spPr bwMode="auto">
          <a:xfrm>
            <a:off x="8388350" y="3789363"/>
            <a:ext cx="215900" cy="215900"/>
          </a:xfrm>
          <a:prstGeom prst="ellipse">
            <a:avLst/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50" name="Oval 54"/>
          <p:cNvSpPr>
            <a:spLocks noChangeArrowheads="1"/>
          </p:cNvSpPr>
          <p:nvPr/>
        </p:nvSpPr>
        <p:spPr bwMode="auto">
          <a:xfrm>
            <a:off x="5940425" y="2276475"/>
            <a:ext cx="215900" cy="2159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51" name="Oval 55"/>
          <p:cNvSpPr>
            <a:spLocks noChangeArrowheads="1"/>
          </p:cNvSpPr>
          <p:nvPr/>
        </p:nvSpPr>
        <p:spPr bwMode="auto">
          <a:xfrm>
            <a:off x="5940425" y="1557338"/>
            <a:ext cx="215900" cy="2159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52" name="Oval 56"/>
          <p:cNvSpPr>
            <a:spLocks noChangeArrowheads="1"/>
          </p:cNvSpPr>
          <p:nvPr/>
        </p:nvSpPr>
        <p:spPr bwMode="auto">
          <a:xfrm>
            <a:off x="5940425" y="765175"/>
            <a:ext cx="215900" cy="2159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53" name="Line 57"/>
          <p:cNvSpPr>
            <a:spLocks noChangeShapeType="1"/>
          </p:cNvSpPr>
          <p:nvPr/>
        </p:nvSpPr>
        <p:spPr bwMode="auto">
          <a:xfrm flipV="1">
            <a:off x="6084888" y="2565400"/>
            <a:ext cx="287337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54" name="Line 58"/>
          <p:cNvSpPr>
            <a:spLocks noChangeShapeType="1"/>
          </p:cNvSpPr>
          <p:nvPr/>
        </p:nvSpPr>
        <p:spPr bwMode="auto">
          <a:xfrm flipV="1">
            <a:off x="6372225" y="1341438"/>
            <a:ext cx="0" cy="1223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55" name="Line 59"/>
          <p:cNvSpPr>
            <a:spLocks noChangeShapeType="1"/>
          </p:cNvSpPr>
          <p:nvPr/>
        </p:nvSpPr>
        <p:spPr bwMode="auto">
          <a:xfrm flipH="1" flipV="1">
            <a:off x="6084888" y="908050"/>
            <a:ext cx="287337" cy="433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56" name="Line 60"/>
          <p:cNvSpPr>
            <a:spLocks noChangeShapeType="1"/>
          </p:cNvSpPr>
          <p:nvPr/>
        </p:nvSpPr>
        <p:spPr bwMode="auto">
          <a:xfrm flipV="1">
            <a:off x="6084888" y="2492375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57" name="Line 61"/>
          <p:cNvSpPr>
            <a:spLocks noChangeShapeType="1"/>
          </p:cNvSpPr>
          <p:nvPr/>
        </p:nvSpPr>
        <p:spPr bwMode="auto">
          <a:xfrm flipV="1">
            <a:off x="6084888" y="1773238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58" name="Line 62"/>
          <p:cNvSpPr>
            <a:spLocks noChangeShapeType="1"/>
          </p:cNvSpPr>
          <p:nvPr/>
        </p:nvSpPr>
        <p:spPr bwMode="auto">
          <a:xfrm flipV="1">
            <a:off x="6084888" y="1052513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02951 -0.06104 L 0.18524 -0.06104 L 0.18524 0.0504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809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93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2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4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6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7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8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9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1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11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09827E-6 C 0.00539 -0.00254 0.01476 -0.01179 0.01476 -0.01156 C 0.01928 -0.02104 0.02448 -0.03098 0.03108 -0.03746 C 0.03629 -0.04832 0.03386 -0.04185 0.03768 -0.05827 C 0.0382 -0.06081 0.03924 -0.0652 0.03924 -0.06497 C 0.04046 -0.10705 0.04271 -0.14312 0.04428 -0.18428 C 0.04306 -0.20624 0.04237 -0.22243 0.03768 -0.24254 C 0.03664 -0.24717 0.03612 -0.25202 0.03438 -0.25619 C 0.03247 -0.26127 0.02778 -0.27029 0.02778 -0.27006 C 0.02518 -0.28162 0.02153 -0.28971 0.01476 -0.29595 C 0.00712 -0.31237 0.01042 -0.30543 0.00487 -0.317 C 0.00382 -0.31931 0.00157 -0.32393 0.00157 -0.3237 C -0.00017 -0.33179 5E-6 -0.32856 5E-6 -0.33318 " pathEditMode="relative" rAng="0" ptsTypes="ffffffffffffA">
                                      <p:cBhvr>
                                        <p:cTn id="52" dur="2000" fill="hold"/>
                                        <p:tgtEl>
                                          <p:spTgt spid="8094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200" y="-1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1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12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13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8" grpId="0" animBg="1"/>
      <p:bldP spid="80932" grpId="0" animBg="1"/>
      <p:bldP spid="80933" grpId="0" animBg="1"/>
      <p:bldP spid="80934" grpId="0" animBg="1"/>
      <p:bldP spid="80942" grpId="0" animBg="1"/>
      <p:bldP spid="80942" grpId="1" animBg="1"/>
      <p:bldP spid="80942" grpId="2" animBg="1"/>
      <p:bldP spid="80950" grpId="0" animBg="1"/>
      <p:bldP spid="80950" grpId="1" animBg="1"/>
      <p:bldP spid="80951" grpId="0" animBg="1"/>
      <p:bldP spid="80951" grpId="1" animBg="1"/>
      <p:bldP spid="80952" grpId="0" animBg="1"/>
      <p:bldP spid="80952" grpId="1" animBg="1"/>
      <p:bldP spid="80953" grpId="0" animBg="1"/>
      <p:bldP spid="80954" grpId="0" animBg="1"/>
      <p:bldP spid="80955" grpId="0" animBg="1"/>
      <p:bldP spid="80956" grpId="0" animBg="1"/>
      <p:bldP spid="80957" grpId="0" animBg="1"/>
      <p:bldP spid="809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smtClean="0"/>
              <a:t>2.</a:t>
            </a:r>
            <a:r>
              <a:rPr lang="zh-CN" altLang="en-US" b="0" smtClean="0"/>
              <a:t>杂质缺陷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8413"/>
            <a:ext cx="7775575" cy="45307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定义</a:t>
            </a:r>
            <a:r>
              <a:rPr lang="en-US" altLang="zh-CN" b="1" dirty="0" smtClean="0">
                <a:solidFill>
                  <a:schemeClr val="accent2"/>
                </a:solidFill>
              </a:rPr>
              <a:t>:</a:t>
            </a:r>
            <a:r>
              <a:rPr lang="zh-CN" altLang="en-US" b="1" dirty="0" smtClean="0"/>
              <a:t>亦称为组成缺陷，是由外加杂质的引入所产生的缺陷。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特征</a:t>
            </a:r>
            <a:r>
              <a:rPr lang="en-US" altLang="zh-CN" b="1" dirty="0" smtClean="0">
                <a:solidFill>
                  <a:schemeClr val="accent2"/>
                </a:solidFill>
              </a:rPr>
              <a:t>:</a:t>
            </a:r>
            <a:r>
              <a:rPr lang="zh-CN" altLang="en-US" b="1" dirty="0" smtClean="0"/>
              <a:t>如果杂质的含量在固溶体的溶解度范围内，则杂质缺陷的浓度与温度无关。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杂质缺陷对材料性能的影响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85812"/>
          </a:xfrm>
        </p:spPr>
        <p:txBody>
          <a:bodyPr/>
          <a:lstStyle/>
          <a:p>
            <a:pPr eaLnBrk="1" hangingPunct="1"/>
            <a:r>
              <a:rPr lang="en-US" altLang="zh-CN" b="0" smtClean="0"/>
              <a:t>3.</a:t>
            </a:r>
            <a:r>
              <a:rPr lang="zh-CN" altLang="en-US" b="0" smtClean="0"/>
              <a:t>非化学计量缺陷</a:t>
            </a:r>
            <a:r>
              <a:rPr lang="zh-CN" altLang="en-US" b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29600" cy="4530725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定义</a:t>
            </a:r>
            <a:r>
              <a:rPr lang="en-US" altLang="zh-CN" b="1" dirty="0" smtClean="0">
                <a:solidFill>
                  <a:schemeClr val="accent2"/>
                </a:solidFill>
              </a:rPr>
              <a:t>:</a:t>
            </a:r>
            <a:r>
              <a:rPr lang="zh-CN" altLang="en-US" b="1" dirty="0" smtClean="0"/>
              <a:t>指组成上偏离化学中的定比定律所形成的缺陷。它是由基质晶体与介质中的某些组分发生交换而产生。如</a:t>
            </a:r>
            <a:r>
              <a:rPr lang="en-US" altLang="zh-CN" b="1" dirty="0" smtClean="0"/>
              <a:t>Fe</a:t>
            </a:r>
            <a:r>
              <a:rPr lang="en-US" altLang="zh-CN" b="1" baseline="-30000" dirty="0" smtClean="0"/>
              <a:t>1</a:t>
            </a:r>
            <a:r>
              <a:rPr lang="zh-CN" altLang="en-US" b="1" baseline="-30000" dirty="0" smtClean="0"/>
              <a:t>－</a:t>
            </a:r>
            <a:r>
              <a:rPr lang="en-US" altLang="zh-CN" b="1" baseline="-30000" dirty="0" err="1" smtClean="0"/>
              <a:t>x</a:t>
            </a:r>
            <a:r>
              <a:rPr lang="en-US" altLang="zh-CN" b="1" dirty="0" err="1" smtClean="0"/>
              <a:t>O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Zn</a:t>
            </a:r>
            <a:r>
              <a:rPr lang="en-US" altLang="zh-CN" b="1" baseline="-30000" dirty="0" smtClean="0"/>
              <a:t>1+x</a:t>
            </a:r>
            <a:r>
              <a:rPr lang="en-US" altLang="zh-CN" b="1" dirty="0" smtClean="0"/>
              <a:t>O</a:t>
            </a:r>
            <a:r>
              <a:rPr lang="zh-CN" altLang="en-US" b="1" dirty="0" smtClean="0"/>
              <a:t>等晶体中的缺陷。</a:t>
            </a:r>
          </a:p>
          <a:p>
            <a:pPr eaLnBrk="1" hangingPunct="1">
              <a:lnSpc>
                <a:spcPct val="105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</a:rPr>
              <a:t>特点</a:t>
            </a:r>
            <a:r>
              <a:rPr lang="en-US" altLang="zh-CN" b="1" dirty="0" smtClean="0">
                <a:solidFill>
                  <a:schemeClr val="accent2"/>
                </a:solidFill>
              </a:rPr>
              <a:t>:</a:t>
            </a:r>
            <a:r>
              <a:rPr lang="zh-CN" altLang="en-US" b="1" dirty="0" smtClean="0"/>
              <a:t>其化学组成随周围</a:t>
            </a:r>
            <a:r>
              <a:rPr lang="zh-CN" altLang="en-US" b="1" dirty="0" smtClean="0">
                <a:solidFill>
                  <a:schemeClr val="accent2"/>
                </a:solidFill>
              </a:rPr>
              <a:t>气氛的性质</a:t>
            </a:r>
            <a:r>
              <a:rPr lang="zh-CN" altLang="en-US" b="1" dirty="0" smtClean="0"/>
              <a:t>及其</a:t>
            </a:r>
            <a:r>
              <a:rPr lang="zh-CN" altLang="en-US" b="1" dirty="0" smtClean="0">
                <a:solidFill>
                  <a:schemeClr val="accent2"/>
                </a:solidFill>
              </a:rPr>
              <a:t>分压大小</a:t>
            </a:r>
            <a:r>
              <a:rPr lang="zh-CN" altLang="en-US" b="1" dirty="0" smtClean="0"/>
              <a:t>而变化。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68313" y="4724400"/>
            <a:ext cx="81724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4200" b="1">
                <a:solidFill>
                  <a:schemeClr val="tx2"/>
                </a:solidFill>
                <a:latin typeface="Times New Roman" pitchFamily="18" charset="0"/>
              </a:rPr>
              <a:t>4. </a:t>
            </a:r>
            <a:r>
              <a:rPr lang="zh-CN" altLang="en-US" sz="4200" b="1">
                <a:solidFill>
                  <a:schemeClr val="tx2"/>
                </a:solidFill>
                <a:latin typeface="Times New Roman" pitchFamily="18" charset="0"/>
              </a:rPr>
              <a:t>其它原因，如电荷缺陷，辐照缺陷等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层状       二维分布  </a:t>
            </a:r>
            <a:r>
              <a:rPr lang="zh-CN" altLang="en-US" sz="2800" b="1" dirty="0">
                <a:solidFill>
                  <a:srgbClr val="002060"/>
                </a:solidFill>
              </a:rPr>
              <a:t>石墨</a:t>
            </a:r>
            <a:endParaRPr lang="en-US" altLang="zh-CN" sz="2800" b="1" dirty="0" smtClean="0">
              <a:solidFill>
                <a:srgbClr val="00206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1442"/>
            <a:ext cx="3171825" cy="339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996763"/>
            <a:ext cx="4232770" cy="3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架状       三维分布，一般共角顶连接，配位多面体不超过两个 </a:t>
            </a:r>
            <a:endParaRPr lang="en-US" altLang="zh-CN" sz="2800" b="1" dirty="0" smtClean="0">
              <a:solidFill>
                <a:srgbClr val="00206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9" y="2972589"/>
            <a:ext cx="4762872" cy="3842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10" y="3284587"/>
            <a:ext cx="3932818" cy="34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配位型   离子、金属、共价键；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在晶体结构中，配位多面体有</a:t>
            </a:r>
            <a:r>
              <a:rPr lang="de-DE" altLang="zh-CN" sz="2800" b="1" dirty="0">
                <a:solidFill>
                  <a:schemeClr val="folHlink"/>
                </a:solidFill>
                <a:latin typeface="楷体_GB2312" pitchFamily="49" charset="-122"/>
              </a:rPr>
              <a:t>3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种基本连结方式：</a:t>
            </a:r>
            <a:r>
              <a:rPr lang="zh-CN" altLang="en-US" sz="2800" b="1" dirty="0">
                <a:solidFill>
                  <a:schemeClr val="folHlink"/>
                </a:solidFill>
                <a:latin typeface="楷体_GB2312" pitchFamily="49" charset="-122"/>
              </a:rPr>
              <a:t>共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角顶，共棱和共面</a:t>
            </a:r>
            <a:r>
              <a:rPr lang="zh-CN" altLang="en-US" sz="2800" b="1" dirty="0" smtClean="0">
                <a:solidFill>
                  <a:schemeClr val="folHlink"/>
                </a:solidFill>
                <a:latin typeface="楷体_GB2312" pitchFamily="49" charset="-122"/>
              </a:rPr>
              <a:t>。</a:t>
            </a:r>
            <a:r>
              <a:rPr lang="zh-CN" altLang="en-US" sz="2800" b="1" dirty="0">
                <a:solidFill>
                  <a:srgbClr val="002060"/>
                </a:solidFill>
              </a:rPr>
              <a:t>共角顶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连接 一般多于</a:t>
            </a:r>
            <a:r>
              <a:rPr lang="en-US" altLang="zh-CN" sz="2800" b="1" dirty="0" smtClean="0">
                <a:solidFill>
                  <a:srgbClr val="002060"/>
                </a:solidFill>
              </a:rPr>
              <a:t>3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个</a:t>
            </a:r>
            <a:endParaRPr lang="en-US" altLang="zh-CN" sz="2800" b="1" dirty="0" smtClean="0">
              <a:solidFill>
                <a:schemeClr val="folHlink"/>
              </a:solidFill>
              <a:latin typeface="楷体_GB2312" pitchFamily="49" charset="-122"/>
            </a:endParaRPr>
          </a:p>
          <a:p>
            <a:endParaRPr lang="zh-CN" altLang="en-US" sz="2800" b="1" dirty="0">
              <a:solidFill>
                <a:schemeClr val="folHlink"/>
              </a:solidFill>
              <a:latin typeface="楷体_GB2312" pitchFamily="49" charset="-122"/>
            </a:endParaRPr>
          </a:p>
          <a:p>
            <a:endParaRPr lang="en-US" altLang="zh-CN" sz="2800" b="1" dirty="0" smtClean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84984"/>
            <a:ext cx="2880320" cy="31027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625560"/>
            <a:ext cx="2592288" cy="26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晶体的典型结构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结构类型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根据强健空间分布  原子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配位体连接形式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002060"/>
                </a:solidFill>
              </a:rPr>
              <a:t>分子型   内部共价键  之间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范德瓦尔斯力</a:t>
            </a:r>
            <a:endParaRPr lang="zh-CN" altLang="en-US" sz="2800" b="1" dirty="0">
              <a:solidFill>
                <a:schemeClr val="folHlink"/>
              </a:solidFill>
              <a:latin typeface="楷体_GB2312" pitchFamily="49" charset="-122"/>
            </a:endParaRPr>
          </a:p>
          <a:p>
            <a:pPr marL="0" indent="0">
              <a:buNone/>
            </a:pPr>
            <a:endParaRPr lang="en-US" altLang="zh-CN" sz="2800" b="1" dirty="0" smtClean="0">
              <a:solidFill>
                <a:srgbClr val="00206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12976"/>
            <a:ext cx="2819107" cy="2852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96952"/>
            <a:ext cx="2880320" cy="35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5"/>
          <p:cNvSpPr txBox="1">
            <a:spLocks noChangeArrowheads="1"/>
          </p:cNvSpPr>
          <p:nvPr/>
        </p:nvSpPr>
        <p:spPr bwMode="auto">
          <a:xfrm>
            <a:off x="323528" y="692696"/>
            <a:ext cx="8610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    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在晶体结构中，配位多面体有</a:t>
            </a:r>
            <a:r>
              <a:rPr lang="de-DE" altLang="zh-CN" sz="2800" b="1" dirty="0">
                <a:solidFill>
                  <a:schemeClr val="folHlink"/>
                </a:solidFill>
                <a:latin typeface="楷体_GB2312" pitchFamily="49" charset="-122"/>
              </a:rPr>
              <a:t>3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种基本连结方式：</a:t>
            </a:r>
            <a:r>
              <a:rPr lang="zh-CN" altLang="en-US" sz="2800" b="1" dirty="0">
                <a:solidFill>
                  <a:schemeClr val="folHlink"/>
                </a:solidFill>
                <a:latin typeface="楷体_GB2312" pitchFamily="49" charset="-122"/>
              </a:rPr>
              <a:t>共</a:t>
            </a:r>
            <a:r>
              <a:rPr lang="zh-CN" altLang="de-DE" sz="2800" b="1" dirty="0">
                <a:solidFill>
                  <a:schemeClr val="folHlink"/>
                </a:solidFill>
                <a:latin typeface="楷体_GB2312" pitchFamily="49" charset="-122"/>
              </a:rPr>
              <a:t>角顶，共棱和共面</a:t>
            </a:r>
            <a:r>
              <a:rPr lang="zh-CN" altLang="en-US" sz="2800" b="1" dirty="0">
                <a:solidFill>
                  <a:schemeClr val="folHlink"/>
                </a:solidFill>
                <a:latin typeface="楷体_GB2312" pitchFamily="49" charset="-122"/>
              </a:rPr>
              <a:t>。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819400"/>
            <a:ext cx="31242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514600"/>
            <a:ext cx="22860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2438400"/>
            <a:ext cx="30480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0" y="4725144"/>
            <a:ext cx="26277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白云母</a:t>
            </a:r>
            <a:r>
              <a:rPr lang="zh-CN" altLang="de-DE" b="1" dirty="0" smtClean="0">
                <a:solidFill>
                  <a:schemeClr val="folHlink"/>
                </a:solidFill>
                <a:latin typeface="楷体_GB2312" pitchFamily="49" charset="-122"/>
              </a:rPr>
              <a:t>结构中</a:t>
            </a:r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的共角顶</a:t>
            </a:r>
            <a:endParaRPr lang="zh-CN" altLang="en-US" b="1" dirty="0">
              <a:solidFill>
                <a:schemeClr val="folHlink"/>
              </a:solidFill>
              <a:latin typeface="楷体_GB2312" pitchFamily="49" charset="-122"/>
            </a:endParaRP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2915816" y="472514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金红石</a:t>
            </a:r>
            <a:r>
              <a:rPr lang="zh-CN" altLang="de-DE" b="1" dirty="0" smtClean="0">
                <a:solidFill>
                  <a:schemeClr val="folHlink"/>
                </a:solidFill>
                <a:latin typeface="楷体_GB2312" pitchFamily="49" charset="-122"/>
              </a:rPr>
              <a:t>结构中</a:t>
            </a:r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的</a:t>
            </a:r>
            <a:r>
              <a:rPr lang="zh-CN" altLang="de-DE" b="1" dirty="0" smtClean="0">
                <a:solidFill>
                  <a:schemeClr val="folHlink"/>
                </a:solidFill>
                <a:latin typeface="楷体_GB2312" pitchFamily="49" charset="-122"/>
              </a:rPr>
              <a:t>共</a:t>
            </a:r>
            <a:r>
              <a:rPr lang="zh-CN" altLang="en-US" b="1" dirty="0" smtClean="0">
                <a:solidFill>
                  <a:schemeClr val="folHlink"/>
                </a:solidFill>
                <a:latin typeface="楷体_GB2312" pitchFamily="49" charset="-122"/>
              </a:rPr>
              <a:t>棱</a:t>
            </a:r>
            <a:endParaRPr lang="zh-CN" altLang="en-US" b="1" dirty="0">
              <a:solidFill>
                <a:schemeClr val="folHlink"/>
              </a:solidFill>
              <a:latin typeface="楷体_GB2312" pitchFamily="49" charset="-122"/>
            </a:endParaRPr>
          </a:p>
        </p:txBody>
      </p:sp>
      <p:sp>
        <p:nvSpPr>
          <p:cNvPr id="38920" name="Text Box 5"/>
          <p:cNvSpPr txBox="1">
            <a:spLocks noChangeArrowheads="1"/>
          </p:cNvSpPr>
          <p:nvPr/>
        </p:nvSpPr>
        <p:spPr bwMode="auto">
          <a:xfrm>
            <a:off x="6372200" y="4725144"/>
            <a:ext cx="23762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de-DE" b="1" dirty="0">
                <a:solidFill>
                  <a:schemeClr val="folHlink"/>
                </a:solidFill>
                <a:latin typeface="楷体_GB2312" pitchFamily="49" charset="-122"/>
              </a:rPr>
              <a:t>碳化钙结构中的共面</a:t>
            </a:r>
            <a:endParaRPr lang="zh-CN" altLang="en-US" b="1" dirty="0">
              <a:solidFill>
                <a:schemeClr val="folHlink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1819</Words>
  <Application>Microsoft Office PowerPoint</Application>
  <PresentationFormat>全屏显示(4:3)</PresentationFormat>
  <Paragraphs>157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楷体_GB2312</vt:lpstr>
      <vt:lpstr>隶书</vt:lpstr>
      <vt:lpstr>宋体</vt:lpstr>
      <vt:lpstr>Arial</vt:lpstr>
      <vt:lpstr>Calibri</vt:lpstr>
      <vt:lpstr>Times New Roman</vt:lpstr>
      <vt:lpstr>Wingdings</vt:lpstr>
      <vt:lpstr>Office 主题</vt:lpstr>
      <vt:lpstr>晶体的典型结构—结构类型</vt:lpstr>
      <vt:lpstr>晶体的典型结构—结构类型</vt:lpstr>
      <vt:lpstr>晶体的典型结构—结构类型</vt:lpstr>
      <vt:lpstr>晶体的典型结构—结构类型</vt:lpstr>
      <vt:lpstr>晶体的典型结构—结构类型</vt:lpstr>
      <vt:lpstr>晶体的典型结构—结构类型</vt:lpstr>
      <vt:lpstr>晶体的典型结构—结构类型</vt:lpstr>
      <vt:lpstr>晶体的典型结构—结构类型</vt:lpstr>
      <vt:lpstr>PowerPoint 演示文稿</vt:lpstr>
      <vt:lpstr>晶体的典型结构—典型结构</vt:lpstr>
      <vt:lpstr>四、典型结构分析</vt:lpstr>
      <vt:lpstr>PowerPoint 演示文稿</vt:lpstr>
      <vt:lpstr>缺陷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一、按缺陷的几何形态分类 </vt:lpstr>
      <vt:lpstr>PowerPoint 演示文稿</vt:lpstr>
      <vt:lpstr>晶体中的点缺陷  　　</vt:lpstr>
      <vt:lpstr>PowerPoint 演示文稿</vt:lpstr>
      <vt:lpstr>2.线缺陷（一维缺陷）</vt:lpstr>
      <vt:lpstr>图  　(a) 刃位错　(b)螺位错 </vt:lpstr>
      <vt:lpstr>刃型位错</vt:lpstr>
      <vt:lpstr>刃型位错立体示意图</vt:lpstr>
      <vt:lpstr>刃型位错的分类 </vt:lpstr>
      <vt:lpstr>螺型位错</vt:lpstr>
      <vt:lpstr>螺型位错示意图</vt:lpstr>
      <vt:lpstr>晶体局部滑移造成的螺型位错</vt:lpstr>
      <vt:lpstr>3.面缺陷 </vt:lpstr>
      <vt:lpstr>面缺陷－晶界 </vt:lpstr>
      <vt:lpstr>面缺陷－堆积层错 面心立方晶体中的抽出型层错(a)和插入型层错(b)</vt:lpstr>
      <vt:lpstr>图3－５　面缺陷－共格晶面 面心立方晶体中{111}面反映孪晶</vt:lpstr>
      <vt:lpstr>晶界和亚晶界 </vt:lpstr>
      <vt:lpstr>PowerPoint 演示文稿</vt:lpstr>
      <vt:lpstr>PowerPoint 演示文稿</vt:lpstr>
      <vt:lpstr>PowerPoint 演示文稿</vt:lpstr>
      <vt:lpstr>大角度晶界 </vt:lpstr>
      <vt:lpstr>小角度晶界 </vt:lpstr>
      <vt:lpstr>对称倾侧晶界</vt:lpstr>
      <vt:lpstr> 亚晶界：位向差小于1度的亚晶粒之间的边界。</vt:lpstr>
      <vt:lpstr>晶界特征 </vt:lpstr>
      <vt:lpstr>二、按缺陷产生的原因分类</vt:lpstr>
      <vt:lpstr>1.热缺陷 </vt:lpstr>
      <vt:lpstr>图  热缺陷产生示意图 </vt:lpstr>
      <vt:lpstr>2.杂质缺陷 </vt:lpstr>
      <vt:lpstr>3.非化学计量缺陷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缺陷</dc:title>
  <dc:creator>SunYZ</dc:creator>
  <cp:lastModifiedBy>Windows 用户</cp:lastModifiedBy>
  <cp:revision>37</cp:revision>
  <dcterms:created xsi:type="dcterms:W3CDTF">2017-10-25T18:24:32Z</dcterms:created>
  <dcterms:modified xsi:type="dcterms:W3CDTF">2022-12-09T23:24:20Z</dcterms:modified>
</cp:coreProperties>
</file>